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63" r:id="rId3"/>
    <p:sldId id="256" r:id="rId4"/>
    <p:sldId id="257" r:id="rId5"/>
    <p:sldId id="258" r:id="rId6"/>
    <p:sldId id="269" r:id="rId7"/>
    <p:sldId id="279" r:id="rId8"/>
    <p:sldId id="260" r:id="rId9"/>
    <p:sldId id="278" r:id="rId10"/>
    <p:sldId id="268" r:id="rId11"/>
    <p:sldId id="264" r:id="rId12"/>
    <p:sldId id="275" r:id="rId13"/>
    <p:sldId id="276" r:id="rId14"/>
    <p:sldId id="265" r:id="rId15"/>
    <p:sldId id="266" r:id="rId16"/>
    <p:sldId id="267" r:id="rId17"/>
    <p:sldId id="277" r:id="rId18"/>
    <p:sldId id="270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4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Where Do Lawyers Start Research Projects</a:t>
            </a:r>
          </a:p>
          <a:p>
            <a:pPr>
              <a:defRPr/>
            </a:pPr>
            <a:r>
              <a:rPr lang="en-US" dirty="0" smtClean="0"/>
              <a:t>2011 ABA Technology Survey</a:t>
            </a:r>
            <a:endParaRPr lang="en-US" dirty="0"/>
          </a:p>
        </c:rich>
      </c:tx>
      <c:layout>
        <c:manualLayout>
          <c:xMode val="edge"/>
          <c:yMode val="edge"/>
          <c:x val="0.2029051229707397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28244386118402"/>
          <c:y val="0.14970891277723658"/>
          <c:w val="0.7273014484300574"/>
          <c:h val="0.682275131281453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Internet (Free)</c:v>
                </c:pt>
                <c:pt idx="1">
                  <c:v>Subscription Databases</c:v>
                </c:pt>
                <c:pt idx="2">
                  <c:v>Print</c:v>
                </c:pt>
                <c:pt idx="3">
                  <c:v>CD-ROM or 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0.46</c:v>
                </c:pt>
                <c:pt idx="1">
                  <c:v>0.34</c:v>
                </c:pt>
                <c:pt idx="2">
                  <c:v>0.15</c:v>
                </c:pt>
                <c:pt idx="3" formatCode="0.00%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Internet (Free)</c:v>
                </c:pt>
                <c:pt idx="1">
                  <c:v>Subscription Databases</c:v>
                </c:pt>
                <c:pt idx="2">
                  <c:v>Print</c:v>
                </c:pt>
                <c:pt idx="3">
                  <c:v>CD-ROM or 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Internet (Free)</c:v>
                </c:pt>
                <c:pt idx="1">
                  <c:v>Subscription Databases</c:v>
                </c:pt>
                <c:pt idx="2">
                  <c:v>Print</c:v>
                </c:pt>
                <c:pt idx="3">
                  <c:v>CD-ROM or Other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6731392"/>
        <c:axId val="89784320"/>
      </c:barChart>
      <c:catAx>
        <c:axId val="36731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89784320"/>
        <c:crosses val="autoZero"/>
        <c:auto val="1"/>
        <c:lblAlgn val="ctr"/>
        <c:lblOffset val="100"/>
        <c:noMultiLvlLbl val="0"/>
      </c:catAx>
      <c:valAx>
        <c:axId val="8978432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673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38A81-1279-43A3-A0C5-CF05BB13D4F3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16A33-C431-4495-957E-BC5FBC13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0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077-E138-4ADF-9FF0-ADA61AE261EB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53E-D299-4DC1-B9C1-E88372AF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077-E138-4ADF-9FF0-ADA61AE261EB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53E-D299-4DC1-B9C1-E88372AF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8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077-E138-4ADF-9FF0-ADA61AE261EB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53E-D299-4DC1-B9C1-E88372AF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9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077-E138-4ADF-9FF0-ADA61AE261EB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53E-D299-4DC1-B9C1-E88372AF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0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077-E138-4ADF-9FF0-ADA61AE261EB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53E-D299-4DC1-B9C1-E88372AF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1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077-E138-4ADF-9FF0-ADA61AE261EB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53E-D299-4DC1-B9C1-E88372AF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077-E138-4ADF-9FF0-ADA61AE261EB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53E-D299-4DC1-B9C1-E88372AF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077-E138-4ADF-9FF0-ADA61AE261EB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53E-D299-4DC1-B9C1-E88372AF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077-E138-4ADF-9FF0-ADA61AE261EB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53E-D299-4DC1-B9C1-E88372AF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5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077-E138-4ADF-9FF0-ADA61AE261EB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53E-D299-4DC1-B9C1-E88372AF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2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5077-E138-4ADF-9FF0-ADA61AE261EB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553E-D299-4DC1-B9C1-E88372AF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5077-E138-4ADF-9FF0-ADA61AE261EB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553E-D299-4DC1-B9C1-E88372AF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5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 the Limits of </a:t>
            </a:r>
            <a:r>
              <a:rPr lang="en-US" dirty="0" err="1" smtClean="0"/>
              <a:t>Westlaw</a:t>
            </a:r>
            <a:r>
              <a:rPr lang="en-US" dirty="0" err="1" smtClean="0">
                <a:solidFill>
                  <a:schemeClr val="accent6"/>
                </a:solidFill>
              </a:rPr>
              <a:t>Next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/>
              <a:t>Legislative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6781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Lee Peoples</a:t>
            </a:r>
          </a:p>
          <a:p>
            <a:r>
              <a:rPr lang="en-US" dirty="0" smtClean="0"/>
              <a:t>Oklahoma City University School of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and get a pop-up document</a:t>
            </a:r>
            <a:endParaRPr lang="en-US" dirty="0"/>
          </a:p>
        </p:txBody>
      </p:sp>
      <p:pic>
        <p:nvPicPr>
          <p:cNvPr id="4" name="Content Placeholder 3" descr="WestlawNext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8" t="17398" r="28604" b="28727"/>
          <a:stretch/>
        </p:blipFill>
        <p:spPr>
          <a:xfrm>
            <a:off x="1219200" y="1295400"/>
            <a:ext cx="6782858" cy="5181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64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TA Act (H.R. 2146) - GovTrack.us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r="21190"/>
          <a:stretch/>
        </p:blipFill>
        <p:spPr>
          <a:xfrm>
            <a:off x="1447800" y="0"/>
            <a:ext cx="6400800" cy="6742189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638800" y="1219200"/>
            <a:ext cx="22098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TA Act (H.R. 2146) - GovTrack.us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r="21190"/>
          <a:stretch/>
        </p:blipFill>
        <p:spPr>
          <a:xfrm>
            <a:off x="1447800" y="0"/>
            <a:ext cx="6400800" cy="6742189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638800" y="1219200"/>
            <a:ext cx="22098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DATA Act (H.R. 2146) - GovTrack.us - Windows Internet Explorer provided by Campus Technology Service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0" t="48975" r="50858" b="25513"/>
          <a:stretch/>
        </p:blipFill>
        <p:spPr>
          <a:xfrm>
            <a:off x="3054322" y="1219200"/>
            <a:ext cx="6089678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657600" y="56388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TA Act (H.R. 2146) - GovTrack.us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r="21190"/>
          <a:stretch/>
        </p:blipFill>
        <p:spPr>
          <a:xfrm>
            <a:off x="1447800" y="0"/>
            <a:ext cx="6400800" cy="6742189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638800" y="1219200"/>
            <a:ext cx="22098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DATA Act (H.R. 2146) - GovTrack.us - Windows Internet Explorer provided by Campus Technology Service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3" t="17955" r="42022" b="59910"/>
          <a:stretch/>
        </p:blipFill>
        <p:spPr>
          <a:xfrm>
            <a:off x="2057400" y="533400"/>
            <a:ext cx="5334000" cy="5558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10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.R.2146: DATA Act - U.S. Congress - OpenCongress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r="19351"/>
          <a:stretch/>
        </p:blipFill>
        <p:spPr>
          <a:xfrm>
            <a:off x="1219200" y="38554"/>
            <a:ext cx="6781800" cy="6819446"/>
          </a:xfrm>
        </p:spPr>
      </p:pic>
      <p:sp>
        <p:nvSpPr>
          <p:cNvPr id="5" name="Right Arrow 4"/>
          <p:cNvSpPr/>
          <p:nvPr/>
        </p:nvSpPr>
        <p:spPr>
          <a:xfrm>
            <a:off x="609600" y="37338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.R.2146: DATA Act - U.S. Congress - OpenCongress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r="18616"/>
          <a:stretch/>
        </p:blipFill>
        <p:spPr>
          <a:xfrm>
            <a:off x="990600" y="162230"/>
            <a:ext cx="6858000" cy="6697906"/>
          </a:xfrm>
        </p:spPr>
      </p:pic>
      <p:sp>
        <p:nvSpPr>
          <p:cNvPr id="5" name="Oval 4"/>
          <p:cNvSpPr/>
          <p:nvPr/>
        </p:nvSpPr>
        <p:spPr>
          <a:xfrm>
            <a:off x="838200" y="2438400"/>
            <a:ext cx="51054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2457628"/>
            <a:ext cx="1752600" cy="43241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ll Summary &amp; Status - 112th Congress (2011 - 2012) - H.R.2146 - All Congressional Actions - T - Windows Internet Explorer pr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3999" cy="5715000"/>
          </a:xfrm>
        </p:spPr>
      </p:pic>
    </p:spTree>
    <p:extLst>
      <p:ext uri="{BB962C8B-B14F-4D97-AF65-F5344CB8AC3E}">
        <p14:creationId xmlns:p14="http://schemas.microsoft.com/office/powerpoint/2010/main" val="39007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ll Summary &amp; Status - 112th Congress (2011 - 2012) - H.R.2146 - All Congressional Actions - T - Windows Internet Explorer pr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37208" r="47685" b="2537"/>
          <a:stretch/>
        </p:blipFill>
        <p:spPr>
          <a:xfrm>
            <a:off x="304800" y="228600"/>
            <a:ext cx="8456389" cy="59457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06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Cost to View Each Document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WestlawNext - Windows Internet Explorer provided by Campus Technology Service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359" r="10873" b="29400"/>
          <a:stretch/>
        </p:blipFill>
        <p:spPr>
          <a:xfrm>
            <a:off x="0" y="1219200"/>
            <a:ext cx="9025467" cy="50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en-US" dirty="0" smtClean="0"/>
              <a:t>WLN                         Thomas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21 documents directly linked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$616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6 documents directly linked – others available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$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WestlawNext</a:t>
            </a:r>
            <a:endParaRPr lang="en-US" dirty="0"/>
          </a:p>
        </p:txBody>
      </p:sp>
      <p:pic>
        <p:nvPicPr>
          <p:cNvPr id="4" name="Content Placeholder 3" descr="WestlawNext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1327" r="11164" b="40027"/>
          <a:stretch/>
        </p:blipFill>
        <p:spPr>
          <a:xfrm>
            <a:off x="228600" y="1447800"/>
            <a:ext cx="8638864" cy="3352800"/>
          </a:xfrm>
        </p:spPr>
      </p:pic>
    </p:spTree>
    <p:extLst>
      <p:ext uri="{BB962C8B-B14F-4D97-AF65-F5344CB8AC3E}">
        <p14:creationId xmlns:p14="http://schemas.microsoft.com/office/powerpoint/2010/main" val="13021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89092"/>
              </p:ext>
            </p:extLst>
          </p:nvPr>
        </p:nvGraphicFramePr>
        <p:xfrm>
          <a:off x="381000" y="914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9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Legislative Data on WLN</a:t>
            </a:r>
            <a:endParaRPr lang="en-US" dirty="0"/>
          </a:p>
        </p:txBody>
      </p:sp>
      <p:pic>
        <p:nvPicPr>
          <p:cNvPr id="6" name="Content Placeholder 5" descr="Federal Proposed &amp; Enacted Legislation - WestlawNext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9" t="11037" r="11862" b="32468"/>
          <a:stretch/>
        </p:blipFill>
        <p:spPr>
          <a:xfrm>
            <a:off x="40371" y="1371599"/>
            <a:ext cx="9027429" cy="4038939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1143000" y="2438400"/>
            <a:ext cx="6477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29400" y="2362200"/>
            <a:ext cx="6858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Dates are confusing – actually WLN is about 1-2 days behind</a:t>
            </a:r>
            <a:endParaRPr lang="en-US" dirty="0"/>
          </a:p>
        </p:txBody>
      </p:sp>
      <p:pic>
        <p:nvPicPr>
          <p:cNvPr id="4" name="Content Placeholder 3" descr="Congressional Bills - WestlawNext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10850" r="21594"/>
          <a:stretch/>
        </p:blipFill>
        <p:spPr>
          <a:xfrm>
            <a:off x="1371600" y="1600200"/>
            <a:ext cx="6248400" cy="5134057"/>
          </a:xfrm>
        </p:spPr>
      </p:pic>
    </p:spTree>
    <p:extLst>
      <p:ext uri="{BB962C8B-B14F-4D97-AF65-F5344CB8AC3E}">
        <p14:creationId xmlns:p14="http://schemas.microsoft.com/office/powerpoint/2010/main" val="16818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estlawNext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11785" r="30875" b="17128"/>
          <a:stretch/>
        </p:blipFill>
        <p:spPr>
          <a:xfrm>
            <a:off x="457199" y="228600"/>
            <a:ext cx="8229601" cy="6096000"/>
          </a:xfrm>
        </p:spPr>
      </p:pic>
    </p:spTree>
    <p:extLst>
      <p:ext uri="{BB962C8B-B14F-4D97-AF65-F5344CB8AC3E}">
        <p14:creationId xmlns:p14="http://schemas.microsoft.com/office/powerpoint/2010/main" val="35817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2th CONGRESS, 2nd Session - WestlawNext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1598" r="32685"/>
          <a:stretch/>
        </p:blipFill>
        <p:spPr>
          <a:xfrm>
            <a:off x="1295400" y="152400"/>
            <a:ext cx="7010400" cy="6534227"/>
          </a:xfrm>
        </p:spPr>
      </p:pic>
    </p:spTree>
    <p:extLst>
      <p:ext uri="{BB962C8B-B14F-4D97-AF65-F5344CB8AC3E}">
        <p14:creationId xmlns:p14="http://schemas.microsoft.com/office/powerpoint/2010/main" val="38450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2th CONGRESS, 2nd Session - WestlawNext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1598" r="56500" b="69753"/>
          <a:stretch/>
        </p:blipFill>
        <p:spPr>
          <a:xfrm>
            <a:off x="152399" y="1600200"/>
            <a:ext cx="8840805" cy="29718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676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WLN Graphical View</a:t>
            </a:r>
            <a:endParaRPr lang="en-US" dirty="0"/>
          </a:p>
        </p:txBody>
      </p:sp>
      <p:pic>
        <p:nvPicPr>
          <p:cNvPr id="6" name="Content Placeholder 5" descr="WestlawNext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359" r="10873" b="29400"/>
          <a:stretch/>
        </p:blipFill>
        <p:spPr>
          <a:xfrm>
            <a:off x="0" y="1066800"/>
            <a:ext cx="9025467" cy="5040702"/>
          </a:xfrm>
        </p:spPr>
      </p:pic>
    </p:spTree>
    <p:extLst>
      <p:ext uri="{BB962C8B-B14F-4D97-AF65-F5344CB8AC3E}">
        <p14:creationId xmlns:p14="http://schemas.microsoft.com/office/powerpoint/2010/main" val="38814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 descr="WestlawNext - Windows Internet Explorer provided by Campus Technology Servic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29316" r="11572" b="34868"/>
          <a:stretch/>
        </p:blipFill>
        <p:spPr>
          <a:xfrm>
            <a:off x="31335" y="1600200"/>
            <a:ext cx="9058885" cy="33528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9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74</Words>
  <Application>Microsoft Office PowerPoint</Application>
  <PresentationFormat>On-screen Show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Testing the Limits of WestlawNext  Legislative Data</vt:lpstr>
      <vt:lpstr>What is WestlawNext</vt:lpstr>
      <vt:lpstr>Federal Legislative Data on WLN</vt:lpstr>
      <vt:lpstr>Dates are confusing – actually WLN is about 1-2 days behind</vt:lpstr>
      <vt:lpstr>PowerPoint Presentation</vt:lpstr>
      <vt:lpstr>PowerPoint Presentation</vt:lpstr>
      <vt:lpstr>PowerPoint Presentation</vt:lpstr>
      <vt:lpstr>WLN Graphical View</vt:lpstr>
      <vt:lpstr>PowerPoint Presentation</vt:lpstr>
      <vt:lpstr>Click and get a pop-up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to View Each Document ?</vt:lpstr>
      <vt:lpstr>WLN                         Thomas     </vt:lpstr>
      <vt:lpstr>PowerPoint Presentation</vt:lpstr>
    </vt:vector>
  </TitlesOfParts>
  <Company>Oklahoma City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Peoples, Lee</dc:creator>
  <cp:lastModifiedBy>Peoples, Lee</cp:lastModifiedBy>
  <cp:revision>21</cp:revision>
  <dcterms:created xsi:type="dcterms:W3CDTF">2012-05-09T13:53:58Z</dcterms:created>
  <dcterms:modified xsi:type="dcterms:W3CDTF">2012-06-13T16:14:28Z</dcterms:modified>
</cp:coreProperties>
</file>