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n\Desktop\EUI\Papers,%20Projects\Security%20Policy\Graphics\graphic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n\Desktop\EUI\Papers,%20Projects\Security%20Policy\Graphics\graphic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n\Desktop\EUI\Papers,%20Projects\Security%20Policy\Graphics\graphic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="0"/>
              <a:t>Average</a:t>
            </a:r>
            <a:r>
              <a:rPr lang="en-US" b="0" baseline="0"/>
              <a:t> Passage Time</a:t>
            </a:r>
            <a:endParaRPr lang="en-US" b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Foglio1!$D$15</c:f>
              <c:strCache>
                <c:ptCount val="1"/>
                <c:pt idx="0">
                  <c:v>Normal</c:v>
                </c:pt>
              </c:strCache>
            </c:strRef>
          </c:tx>
          <c:spPr>
            <a:ln>
              <a:solidFill>
                <a:srgbClr val="FF7C80"/>
              </a:solidFill>
            </a:ln>
          </c:spPr>
          <c:marker>
            <c:symbol val="none"/>
          </c:marker>
          <c:cat>
            <c:numRef>
              <c:f>Foglio1!$E$14:$T$14</c:f>
              <c:numCache>
                <c:formatCode>General</c:formatCode>
                <c:ptCount val="16"/>
                <c:pt idx="0">
                  <c:v>0</c:v>
                </c:pt>
                <c:pt idx="1">
                  <c:v>39</c:v>
                </c:pt>
                <c:pt idx="2">
                  <c:v>40</c:v>
                </c:pt>
                <c:pt idx="3">
                  <c:v>78</c:v>
                </c:pt>
                <c:pt idx="4">
                  <c:v>90</c:v>
                </c:pt>
                <c:pt idx="5">
                  <c:v>91</c:v>
                </c:pt>
                <c:pt idx="6">
                  <c:v>103</c:v>
                </c:pt>
                <c:pt idx="7">
                  <c:v>104</c:v>
                </c:pt>
                <c:pt idx="8">
                  <c:v>116</c:v>
                </c:pt>
                <c:pt idx="9">
                  <c:v>117</c:v>
                </c:pt>
                <c:pt idx="10">
                  <c:v>144</c:v>
                </c:pt>
                <c:pt idx="11">
                  <c:v>145</c:v>
                </c:pt>
                <c:pt idx="12">
                  <c:v>168</c:v>
                </c:pt>
                <c:pt idx="13">
                  <c:v>169</c:v>
                </c:pt>
                <c:pt idx="14">
                  <c:v>242</c:v>
                </c:pt>
                <c:pt idx="15">
                  <c:v>243</c:v>
                </c:pt>
              </c:numCache>
            </c:numRef>
          </c:cat>
          <c:val>
            <c:numRef>
              <c:f>Foglio1!$E$15:$T$15</c:f>
              <c:numCache>
                <c:formatCode>General</c:formatCode>
                <c:ptCount val="1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3</c:v>
                </c:pt>
                <c:pt idx="12">
                  <c:v>3</c:v>
                </c:pt>
                <c:pt idx="13">
                  <c:v>4</c:v>
                </c:pt>
                <c:pt idx="14">
                  <c:v>4</c:v>
                </c:pt>
                <c:pt idx="15">
                  <c:v>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Foglio1!$D$16</c:f>
              <c:strCache>
                <c:ptCount val="1"/>
                <c:pt idx="0">
                  <c:v>CSB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numRef>
              <c:f>Foglio1!$E$14:$T$14</c:f>
              <c:numCache>
                <c:formatCode>General</c:formatCode>
                <c:ptCount val="16"/>
                <c:pt idx="0">
                  <c:v>0</c:v>
                </c:pt>
                <c:pt idx="1">
                  <c:v>39</c:v>
                </c:pt>
                <c:pt idx="2">
                  <c:v>40</c:v>
                </c:pt>
                <c:pt idx="3">
                  <c:v>78</c:v>
                </c:pt>
                <c:pt idx="4">
                  <c:v>90</c:v>
                </c:pt>
                <c:pt idx="5">
                  <c:v>91</c:v>
                </c:pt>
                <c:pt idx="6">
                  <c:v>103</c:v>
                </c:pt>
                <c:pt idx="7">
                  <c:v>104</c:v>
                </c:pt>
                <c:pt idx="8">
                  <c:v>116</c:v>
                </c:pt>
                <c:pt idx="9">
                  <c:v>117</c:v>
                </c:pt>
                <c:pt idx="10">
                  <c:v>144</c:v>
                </c:pt>
                <c:pt idx="11">
                  <c:v>145</c:v>
                </c:pt>
                <c:pt idx="12">
                  <c:v>168</c:v>
                </c:pt>
                <c:pt idx="13">
                  <c:v>169</c:v>
                </c:pt>
                <c:pt idx="14">
                  <c:v>242</c:v>
                </c:pt>
                <c:pt idx="15">
                  <c:v>243</c:v>
                </c:pt>
              </c:numCache>
            </c:numRef>
          </c:cat>
          <c:val>
            <c:numRef>
              <c:f>Foglio1!$E$16:$T$16</c:f>
              <c:numCache>
                <c:formatCode>General</c:formatCode>
                <c:ptCount val="16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4</c:v>
                </c:pt>
                <c:pt idx="9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022912"/>
        <c:axId val="34024448"/>
      </c:lineChart>
      <c:dateAx>
        <c:axId val="34022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024448"/>
        <c:crosses val="autoZero"/>
        <c:auto val="0"/>
        <c:lblOffset val="100"/>
        <c:baseTimeUnit val="days"/>
      </c:dateAx>
      <c:valAx>
        <c:axId val="34024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0229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="0"/>
              <a:t>Average</a:t>
            </a:r>
            <a:r>
              <a:rPr lang="en-US" b="0" baseline="0"/>
              <a:t> Committees per Bill</a:t>
            </a:r>
            <a:endParaRPr lang="en-US" b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Foglio1!$I$23</c:f>
              <c:strCache>
                <c:ptCount val="1"/>
                <c:pt idx="0">
                  <c:v>Normal</c:v>
                </c:pt>
              </c:strCache>
            </c:strRef>
          </c:tx>
          <c:spPr>
            <a:solidFill>
              <a:srgbClr val="FF9999"/>
            </a:solidFill>
          </c:spPr>
          <c:invertIfNegative val="0"/>
          <c:cat>
            <c:strRef>
              <c:f>Foglio1!$J$22:$K$22</c:f>
              <c:strCache>
                <c:ptCount val="2"/>
                <c:pt idx="0">
                  <c:v>Commons</c:v>
                </c:pt>
                <c:pt idx="1">
                  <c:v>Lords</c:v>
                </c:pt>
              </c:strCache>
            </c:strRef>
          </c:cat>
          <c:val>
            <c:numRef>
              <c:f>Foglio1!$J$23:$K$23</c:f>
              <c:numCache>
                <c:formatCode>General</c:formatCode>
                <c:ptCount val="2"/>
                <c:pt idx="0">
                  <c:v>6.5</c:v>
                </c:pt>
                <c:pt idx="1">
                  <c:v>2.6</c:v>
                </c:pt>
              </c:numCache>
            </c:numRef>
          </c:val>
        </c:ser>
        <c:ser>
          <c:idx val="1"/>
          <c:order val="1"/>
          <c:tx>
            <c:strRef>
              <c:f>Foglio1!$I$24</c:f>
              <c:strCache>
                <c:ptCount val="1"/>
                <c:pt idx="0">
                  <c:v>CSB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cat>
            <c:strRef>
              <c:f>Foglio1!$J$22:$K$22</c:f>
              <c:strCache>
                <c:ptCount val="2"/>
                <c:pt idx="0">
                  <c:v>Commons</c:v>
                </c:pt>
                <c:pt idx="1">
                  <c:v>Lords</c:v>
                </c:pt>
              </c:strCache>
            </c:strRef>
          </c:cat>
          <c:val>
            <c:numRef>
              <c:f>Foglio1!$J$24:$K$24</c:f>
              <c:numCache>
                <c:formatCode>General</c:formatCode>
                <c:ptCount val="2"/>
                <c:pt idx="0">
                  <c:v>10.5</c:v>
                </c:pt>
                <c:pt idx="1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097344"/>
        <c:axId val="87098880"/>
      </c:barChart>
      <c:catAx>
        <c:axId val="87097344"/>
        <c:scaling>
          <c:orientation val="minMax"/>
        </c:scaling>
        <c:delete val="0"/>
        <c:axPos val="b"/>
        <c:majorTickMark val="out"/>
        <c:minorTickMark val="none"/>
        <c:tickLblPos val="nextTo"/>
        <c:crossAx val="87098880"/>
        <c:crosses val="autoZero"/>
        <c:auto val="1"/>
        <c:lblAlgn val="ctr"/>
        <c:lblOffset val="100"/>
        <c:noMultiLvlLbl val="0"/>
      </c:catAx>
      <c:valAx>
        <c:axId val="87098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70973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="0"/>
              <a:t>Average Words Spoken</a:t>
            </a:r>
            <a:r>
              <a:rPr lang="en-US" b="0" baseline="0"/>
              <a:t> in Committee</a:t>
            </a:r>
            <a:endParaRPr lang="en-US" b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Foglio1!$I$30</c:f>
              <c:strCache>
                <c:ptCount val="1"/>
                <c:pt idx="0">
                  <c:v>Normal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cat>
            <c:strRef>
              <c:f>Foglio1!$J$29</c:f>
              <c:strCache>
                <c:ptCount val="1"/>
                <c:pt idx="0">
                  <c:v>Words</c:v>
                </c:pt>
              </c:strCache>
            </c:strRef>
          </c:cat>
          <c:val>
            <c:numRef>
              <c:f>Foglio1!$J$30</c:f>
              <c:numCache>
                <c:formatCode>General</c:formatCode>
                <c:ptCount val="1"/>
                <c:pt idx="0">
                  <c:v>12988</c:v>
                </c:pt>
              </c:numCache>
            </c:numRef>
          </c:val>
        </c:ser>
        <c:ser>
          <c:idx val="1"/>
          <c:order val="1"/>
          <c:tx>
            <c:strRef>
              <c:f>Foglio1!$I$31</c:f>
              <c:strCache>
                <c:ptCount val="1"/>
                <c:pt idx="0">
                  <c:v>CSB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cat>
            <c:strRef>
              <c:f>Foglio1!$J$29</c:f>
              <c:strCache>
                <c:ptCount val="1"/>
                <c:pt idx="0">
                  <c:v>Words</c:v>
                </c:pt>
              </c:strCache>
            </c:strRef>
          </c:cat>
          <c:val>
            <c:numRef>
              <c:f>Foglio1!$J$31</c:f>
              <c:numCache>
                <c:formatCode>General</c:formatCode>
                <c:ptCount val="1"/>
                <c:pt idx="0">
                  <c:v>19314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572416"/>
        <c:axId val="89268608"/>
      </c:barChart>
      <c:catAx>
        <c:axId val="84572416"/>
        <c:scaling>
          <c:orientation val="minMax"/>
        </c:scaling>
        <c:delete val="0"/>
        <c:axPos val="b"/>
        <c:majorTickMark val="out"/>
        <c:minorTickMark val="none"/>
        <c:tickLblPos val="nextTo"/>
        <c:crossAx val="89268608"/>
        <c:crosses val="autoZero"/>
        <c:auto val="1"/>
        <c:lblAlgn val="ctr"/>
        <c:lblOffset val="100"/>
        <c:noMultiLvlLbl val="0"/>
      </c:catAx>
      <c:valAx>
        <c:axId val="89268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45724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05/07/2012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05/07/2012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05/07/2012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05/07/2012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05/07/2012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05/07/2012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05/07/2012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05/07/2012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05/07/2012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05/07/2012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05/07/2012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05/07/2012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onathan.bright@eui.e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gislation.gov.uk/" TargetMode="External"/><Relationship Id="rId2" Type="http://schemas.openxmlformats.org/officeDocument/2006/relationships/hyperlink" Target="http://www.parliament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ublicwhip.org.uk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mtClean="0"/>
              <a:t>Measuring </a:t>
            </a:r>
            <a:r>
              <a:rPr lang="it-IT" smtClean="0"/>
              <a:t>Legislative Oversight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smtClean="0"/>
              <a:t>Jonathan Bright</a:t>
            </a:r>
          </a:p>
          <a:p>
            <a:r>
              <a:rPr lang="it-IT">
                <a:hlinkClick r:id="rId2"/>
              </a:rPr>
              <a:t>j</a:t>
            </a:r>
            <a:r>
              <a:rPr lang="it-IT" smtClean="0">
                <a:hlinkClick r:id="rId2"/>
              </a:rPr>
              <a:t>onathan.bright@eui.eu</a:t>
            </a:r>
            <a:r>
              <a:rPr lang="it-IT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93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Conclusions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/>
          </a:bodyPr>
          <a:lstStyle/>
          <a:p>
            <a:r>
              <a:rPr lang="it-IT" smtClean="0"/>
              <a:t>Crime and security bills have an expedited legislative process</a:t>
            </a:r>
          </a:p>
          <a:p>
            <a:pPr lvl="1"/>
            <a:r>
              <a:rPr lang="it-IT" smtClean="0"/>
              <a:t>But more legislative activity is packed into this </a:t>
            </a:r>
            <a:r>
              <a:rPr lang="it-IT" smtClean="0"/>
              <a:t>time</a:t>
            </a:r>
            <a:endParaRPr lang="it-IT" smtClean="0"/>
          </a:p>
          <a:p>
            <a:r>
              <a:rPr lang="it-IT" smtClean="0"/>
              <a:t>A plea to those «opening parliament» – don’t forget about academics!</a:t>
            </a:r>
          </a:p>
          <a:p>
            <a:pPr lvl="1"/>
            <a:r>
              <a:rPr lang="it-IT" smtClean="0"/>
              <a:t>Bulk download options for data as well as APIs</a:t>
            </a:r>
          </a:p>
          <a:p>
            <a:pPr lvl="1"/>
            <a:r>
              <a:rPr lang="it-IT" smtClean="0"/>
              <a:t>Standard / easily decodable formats: XML and JSON as well as HTML and PDFs</a:t>
            </a:r>
          </a:p>
          <a:p>
            <a:pPr lvl="1"/>
            <a:r>
              <a:rPr lang="it-IT" smtClean="0"/>
              <a:t>Sunlight foundation / Theywork for you great examples of this</a:t>
            </a:r>
          </a:p>
        </p:txBody>
      </p:sp>
    </p:spTree>
    <p:extLst>
      <p:ext uri="{BB962C8B-B14F-4D97-AF65-F5344CB8AC3E}">
        <p14:creationId xmlns:p14="http://schemas.microsoft.com/office/powerpoint/2010/main" val="4014545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mtClean="0"/>
              <a:t>The potential </a:t>
            </a:r>
            <a:r>
              <a:rPr lang="it-IT" smtClean="0"/>
              <a:t>of parliamentary informatics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mtClean="0"/>
              <a:t>‘Open’ data sources present a huge opportunity for political science</a:t>
            </a:r>
          </a:p>
          <a:p>
            <a:pPr marL="0" indent="0">
              <a:buNone/>
            </a:pPr>
            <a:endParaRPr lang="it-IT" smtClean="0"/>
          </a:p>
          <a:p>
            <a:r>
              <a:rPr lang="it-IT" smtClean="0"/>
              <a:t>Can measure the previously unmeasurable and hence put existing theories about the functioning of parliaments to the test</a:t>
            </a:r>
            <a:endParaRPr lang="it-IT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14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Measuring Oversight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This project is about measuring one such concept: ‘oversight’</a:t>
            </a:r>
          </a:p>
          <a:p>
            <a:pPr lvl="1"/>
            <a:r>
              <a:rPr lang="it-IT" smtClean="0"/>
              <a:t>Crucial function of modern parliaments</a:t>
            </a:r>
          </a:p>
          <a:p>
            <a:r>
              <a:rPr lang="it-IT" smtClean="0"/>
              <a:t>Defined here as </a:t>
            </a:r>
            <a:r>
              <a:rPr lang="it-IT" smtClean="0"/>
              <a:t>the scrutiny of individual pieces of legislation as they move through the legislative </a:t>
            </a:r>
            <a:r>
              <a:rPr lang="it-IT" smtClean="0"/>
              <a:t>process</a:t>
            </a:r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1321206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Previous measures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Single </a:t>
            </a:r>
            <a:r>
              <a:rPr lang="it-IT" smtClean="0"/>
              <a:t>case studies or reviews of small amounts of </a:t>
            </a:r>
            <a:r>
              <a:rPr lang="it-IT" smtClean="0"/>
              <a:t>legislation</a:t>
            </a:r>
          </a:p>
          <a:p>
            <a:pPr lvl="1"/>
            <a:r>
              <a:rPr lang="it-IT" smtClean="0"/>
              <a:t>Can’t speak to general trends</a:t>
            </a:r>
            <a:endParaRPr lang="it-IT" smtClean="0"/>
          </a:p>
          <a:p>
            <a:r>
              <a:rPr lang="it-IT" smtClean="0"/>
              <a:t>Very general measures based on for example the overall time to legislation</a:t>
            </a:r>
          </a:p>
          <a:p>
            <a:pPr lvl="1"/>
            <a:r>
              <a:rPr lang="it-IT" smtClean="0"/>
              <a:t>Little attention to the nuance of the parliamentary process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013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Measuring Oversight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smtClean="0"/>
              <a:t>Four </a:t>
            </a:r>
            <a:r>
              <a:rPr lang="it-IT" smtClean="0"/>
              <a:t>measures:</a:t>
            </a:r>
          </a:p>
          <a:p>
            <a:pPr lvl="1"/>
            <a:r>
              <a:rPr lang="it-IT" smtClean="0"/>
              <a:t>Speed of the process both overall and </a:t>
            </a:r>
            <a:r>
              <a:rPr lang="it-IT" smtClean="0"/>
              <a:t>its individual </a:t>
            </a:r>
            <a:r>
              <a:rPr lang="it-IT" smtClean="0"/>
              <a:t>stages</a:t>
            </a:r>
          </a:p>
          <a:p>
            <a:pPr lvl="1"/>
            <a:r>
              <a:rPr lang="it-IT" smtClean="0"/>
              <a:t>Committee debates</a:t>
            </a:r>
          </a:p>
          <a:p>
            <a:pPr lvl="1"/>
            <a:r>
              <a:rPr lang="it-IT" smtClean="0"/>
              <a:t>Substantive changes made to legislation</a:t>
            </a:r>
          </a:p>
          <a:p>
            <a:pPr lvl="1"/>
            <a:r>
              <a:rPr lang="it-IT" smtClean="0"/>
              <a:t>Roll call votes </a:t>
            </a:r>
            <a:endParaRPr lang="it-IT" smtClean="0"/>
          </a:p>
          <a:p>
            <a:r>
              <a:rPr lang="it-IT"/>
              <a:t>Question: do bills relating to crime and security receive less scrutiny than other pieces of legislation</a:t>
            </a:r>
            <a:r>
              <a:rPr lang="it-IT"/>
              <a:t>? </a:t>
            </a:r>
            <a:endParaRPr lang="it-IT" smtClean="0"/>
          </a:p>
          <a:p>
            <a:r>
              <a:rPr lang="it-IT" smtClean="0"/>
              <a:t>Data based on the UK parliament, 1997-2012</a:t>
            </a:r>
          </a:p>
          <a:p>
            <a:pPr lvl="1"/>
            <a:r>
              <a:rPr lang="it-IT" smtClean="0"/>
              <a:t>Extracted </a:t>
            </a:r>
            <a:r>
              <a:rPr lang="it-IT" smtClean="0"/>
              <a:t>from:</a:t>
            </a:r>
          </a:p>
          <a:p>
            <a:pPr lvl="2"/>
            <a:r>
              <a:rPr lang="it-IT" smtClean="0">
                <a:hlinkClick r:id="rId2"/>
              </a:rPr>
              <a:t>www.parliament.uk</a:t>
            </a:r>
            <a:endParaRPr lang="it-IT" smtClean="0"/>
          </a:p>
          <a:p>
            <a:pPr lvl="2"/>
            <a:r>
              <a:rPr lang="it-IT" smtClean="0">
                <a:hlinkClick r:id="rId3"/>
              </a:rPr>
              <a:t>www.legislation.gov.uk</a:t>
            </a:r>
            <a:r>
              <a:rPr lang="it-IT" smtClean="0"/>
              <a:t> </a:t>
            </a:r>
          </a:p>
          <a:p>
            <a:pPr lvl="2"/>
            <a:r>
              <a:rPr lang="it-IT" smtClean="0">
                <a:hlinkClick r:id="rId4"/>
              </a:rPr>
              <a:t>www.publicwhip.org.uk</a:t>
            </a:r>
            <a:r>
              <a:rPr lang="it-IT" smtClean="0"/>
              <a:t>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59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mtClean="0"/>
              <a:t>Speed</a:t>
            </a:r>
            <a:endParaRPr lang="en-US"/>
          </a:p>
        </p:txBody>
      </p:sp>
      <p:pic>
        <p:nvPicPr>
          <p:cNvPr id="4" name="Immagine 3"/>
          <p:cNvPicPr/>
          <p:nvPr/>
        </p:nvPicPr>
        <p:blipFill rotWithShape="1">
          <a:blip r:embed="rId2"/>
          <a:srcRect b="34873"/>
          <a:stretch/>
        </p:blipFill>
        <p:spPr>
          <a:xfrm>
            <a:off x="467544" y="1419388"/>
            <a:ext cx="6332220" cy="1759672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5580112" y="3789040"/>
            <a:ext cx="32403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smtClean="0"/>
              <a:t>Average crime and security bill has become law before the average normal bill has passed through its second reading</a:t>
            </a:r>
            <a:endParaRPr lang="en-US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3032394"/>
              </p:ext>
            </p:extLst>
          </p:nvPr>
        </p:nvGraphicFramePr>
        <p:xfrm>
          <a:off x="323528" y="3429000"/>
          <a:ext cx="5019675" cy="306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53374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Committees</a:t>
            </a:r>
            <a:endParaRPr lang="en-US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873922"/>
              </p:ext>
            </p:extLst>
          </p:nvPr>
        </p:nvGraphicFramePr>
        <p:xfrm>
          <a:off x="467544" y="119675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5716121"/>
              </p:ext>
            </p:extLst>
          </p:nvPr>
        </p:nvGraphicFramePr>
        <p:xfrm>
          <a:off x="395536" y="393305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5580112" y="1628800"/>
            <a:ext cx="32403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smtClean="0"/>
              <a:t>Average crime and security bill has more committee sittings</a:t>
            </a:r>
          </a:p>
          <a:p>
            <a:endParaRPr lang="it-IT" smtClean="0"/>
          </a:p>
          <a:p>
            <a:pPr marL="285750" indent="-285750">
              <a:buFont typeface="Arial" pitchFamily="34" charset="0"/>
              <a:buChar char="•"/>
            </a:pPr>
            <a:r>
              <a:rPr lang="it-IT" smtClean="0"/>
              <a:t>…and these sittings generally last for longer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4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Amendments</a:t>
            </a:r>
            <a:endParaRPr lang="en-US"/>
          </a:p>
        </p:txBody>
      </p:sp>
      <p:pic>
        <p:nvPicPr>
          <p:cNvPr id="1026" name="Picture 2" descr="C:\Users\Jon\Desktop\Project Work\Before after text - completed\Amendment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45243"/>
            <a:ext cx="5267325" cy="525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5806877" y="4378189"/>
            <a:ext cx="28695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smtClean="0"/>
              <a:t>No statistical difference between amount of amendments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mtClean="0"/>
              <a:t>(python’s </a:t>
            </a:r>
            <a:r>
              <a:rPr lang="it-IT" smtClean="0"/>
              <a:t>difflib </a:t>
            </a:r>
            <a:r>
              <a:rPr lang="it-IT" smtClean="0"/>
              <a:t>used for calculation)</a:t>
            </a:r>
            <a:endParaRPr lang="it-IT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6877" y="1544782"/>
            <a:ext cx="2869579" cy="2803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2689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C:\Users\Jon\Desktop\EUI\Papers, Projects\Security Policy\Alpha Version\majority-turnout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3"/>
            <a:ext cx="5040560" cy="460851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it-IT" smtClean="0"/>
              <a:t>Vote</a:t>
            </a:r>
            <a:endParaRPr lang="en-US"/>
          </a:p>
        </p:txBody>
      </p:sp>
      <p:sp>
        <p:nvSpPr>
          <p:cNvPr id="2" name="CasellaDiTesto 1"/>
          <p:cNvSpPr txBox="1"/>
          <p:nvPr/>
        </p:nvSpPr>
        <p:spPr>
          <a:xfrm>
            <a:off x="5724128" y="1700808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smtClean="0"/>
              <a:t>Largest cluster of crime and security votes in the bottom right hand corner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621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318</Words>
  <Application>Microsoft Office PowerPoint</Application>
  <PresentationFormat>Presentazione su schermo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Measuring Legislative Oversight</vt:lpstr>
      <vt:lpstr>The potential of parliamentary informatics</vt:lpstr>
      <vt:lpstr>Measuring Oversight</vt:lpstr>
      <vt:lpstr>Previous measures</vt:lpstr>
      <vt:lpstr>Measuring Oversight</vt:lpstr>
      <vt:lpstr>Speed</vt:lpstr>
      <vt:lpstr>Committees</vt:lpstr>
      <vt:lpstr>Amendments</vt:lpstr>
      <vt:lpstr>Vote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Oversight</dc:title>
  <dc:creator>Jon</dc:creator>
  <cp:lastModifiedBy>Jon</cp:lastModifiedBy>
  <cp:revision>13</cp:revision>
  <dcterms:created xsi:type="dcterms:W3CDTF">2012-07-05T05:31:50Z</dcterms:created>
  <dcterms:modified xsi:type="dcterms:W3CDTF">2012-07-05T15:50:38Z</dcterms:modified>
</cp:coreProperties>
</file>