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605E-7628-43C8-9BD8-CCA71005FC68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E830-FFC1-4355-8BC8-50729E7F9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605E-7628-43C8-9BD8-CCA71005FC68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E830-FFC1-4355-8BC8-50729E7F9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605E-7628-43C8-9BD8-CCA71005FC68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E830-FFC1-4355-8BC8-50729E7F9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605E-7628-43C8-9BD8-CCA71005FC68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E830-FFC1-4355-8BC8-50729E7F9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605E-7628-43C8-9BD8-CCA71005FC68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E830-FFC1-4355-8BC8-50729E7F9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605E-7628-43C8-9BD8-CCA71005FC68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E830-FFC1-4355-8BC8-50729E7F9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605E-7628-43C8-9BD8-CCA71005FC68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E830-FFC1-4355-8BC8-50729E7F9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605E-7628-43C8-9BD8-CCA71005FC68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E830-FFC1-4355-8BC8-50729E7F9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605E-7628-43C8-9BD8-CCA71005FC68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E830-FFC1-4355-8BC8-50729E7F9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605E-7628-43C8-9BD8-CCA71005FC68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E830-FFC1-4355-8BC8-50729E7F9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605E-7628-43C8-9BD8-CCA71005FC68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E830-FFC1-4355-8BC8-50729E7F9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6605E-7628-43C8-9BD8-CCA71005FC68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E830-FFC1-4355-8BC8-50729E7F9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Transparency Developments in </a:t>
            </a:r>
            <a:br>
              <a:rPr lang="en-US" sz="6000" b="1" dirty="0" smtClean="0"/>
            </a:br>
            <a:r>
              <a:rPr lang="en-US" sz="6000" b="1" dirty="0" smtClean="0"/>
              <a:t>the U.S. Congress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324600" cy="106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Daniel Schuman, Policy Counsel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@</a:t>
            </a:r>
            <a:r>
              <a:rPr lang="en-US" sz="2600" dirty="0" err="1" smtClean="0">
                <a:solidFill>
                  <a:schemeClr val="tx1"/>
                </a:solidFill>
              </a:rPr>
              <a:t>danielschuman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 descr="C:\Users\daniel\Desktop\SL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"/>
            <a:ext cx="3810000" cy="1158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Congress’s Legislative Activities</a:t>
            </a:r>
            <a:endParaRPr lang="en-US" u="sng" dirty="0"/>
          </a:p>
        </p:txBody>
      </p:sp>
      <p:pic>
        <p:nvPicPr>
          <p:cNvPr id="7" name="Content Placeholder 6" descr="how a bill becomes a law via sunlight cont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8377"/>
            <a:ext cx="8229600" cy="4054646"/>
          </a:xfr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Schuman</a:t>
            </a:r>
            <a:endParaRPr lang="en-US" dirty="0"/>
          </a:p>
        </p:txBody>
      </p:sp>
      <p:pic>
        <p:nvPicPr>
          <p:cNvPr id="2050" name="Picture 2" descr="C:\Users\daniel\Desktop\SL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19800"/>
            <a:ext cx="2133600" cy="648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Congress’s Legislative Activities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Enacted</a:t>
            </a:r>
          </a:p>
          <a:p>
            <a:pPr lvl="1"/>
            <a:r>
              <a:rPr lang="en-US" dirty="0" smtClean="0"/>
              <a:t>Improved lobbying reporting (plus database)</a:t>
            </a:r>
          </a:p>
          <a:p>
            <a:pPr lvl="1"/>
            <a:r>
              <a:rPr lang="en-US" dirty="0" smtClean="0"/>
              <a:t>Financial transaction reporting (STOCK Act)</a:t>
            </a:r>
          </a:p>
          <a:p>
            <a:pPr lvl="1"/>
            <a:r>
              <a:rPr lang="en-US" dirty="0" smtClean="0"/>
              <a:t>Recovery.gov // Dodd-Frank // TARP</a:t>
            </a:r>
          </a:p>
          <a:p>
            <a:pPr lvl="1"/>
            <a:r>
              <a:rPr lang="en-US" dirty="0" smtClean="0"/>
              <a:t>E-Gov Fund (Data.gov, etc.)</a:t>
            </a:r>
          </a:p>
          <a:p>
            <a:r>
              <a:rPr lang="en-US" dirty="0" smtClean="0"/>
              <a:t>Introduced</a:t>
            </a:r>
          </a:p>
          <a:p>
            <a:pPr lvl="1"/>
            <a:r>
              <a:rPr lang="en-US" dirty="0" smtClean="0"/>
              <a:t>DATA Act (spending transparency)</a:t>
            </a:r>
          </a:p>
          <a:p>
            <a:pPr lvl="1"/>
            <a:r>
              <a:rPr lang="en-US" dirty="0" smtClean="0"/>
              <a:t>Public Online Information Act (standards + online pub)</a:t>
            </a:r>
          </a:p>
          <a:p>
            <a:pPr lvl="1"/>
            <a:r>
              <a:rPr lang="en-US" dirty="0" smtClean="0"/>
              <a:t>DISCLOSE Act (campaign finance)</a:t>
            </a:r>
          </a:p>
          <a:p>
            <a:pPr lvl="1"/>
            <a:r>
              <a:rPr lang="en-US" dirty="0" smtClean="0"/>
              <a:t>Congressional Research Reports // ACMRA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Schuman</a:t>
            </a:r>
            <a:endParaRPr lang="en-US" dirty="0"/>
          </a:p>
        </p:txBody>
      </p:sp>
      <p:pic>
        <p:nvPicPr>
          <p:cNvPr id="2050" name="Picture 2" descr="C:\Users\daniel\Desktop\SL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19800"/>
            <a:ext cx="2133600" cy="648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Congress’s Non-Legislative Activities</a:t>
            </a:r>
            <a:endParaRPr lang="en-US" u="sng" dirty="0"/>
          </a:p>
        </p:txBody>
      </p:sp>
      <p:pic>
        <p:nvPicPr>
          <p:cNvPr id="7" name="Content Placeholder 6" descr="129847.stri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8069" y="2209800"/>
            <a:ext cx="8332221" cy="2590800"/>
          </a:xfrm>
        </p:spPr>
      </p:pic>
      <p:sp>
        <p:nvSpPr>
          <p:cNvPr id="4" name="TextBox 3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Schuman</a:t>
            </a:r>
            <a:endParaRPr lang="en-US" dirty="0"/>
          </a:p>
        </p:txBody>
      </p:sp>
      <p:pic>
        <p:nvPicPr>
          <p:cNvPr id="2050" name="Picture 2" descr="C:\Users\daniel\Desktop\SL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19800"/>
            <a:ext cx="2133600" cy="6486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600200"/>
            <a:ext cx="541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Bulk Access to Legislative Information</a:t>
            </a:r>
            <a:endParaRPr 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81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 THOMAS // CRS Reports // Constitution Annotated // Statutes at Large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What’s Next?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Inside the institution</a:t>
            </a:r>
          </a:p>
          <a:p>
            <a:pPr lvl="1"/>
            <a:r>
              <a:rPr lang="en-US" dirty="0" smtClean="0"/>
              <a:t>Bulk access (still!)</a:t>
            </a:r>
          </a:p>
          <a:p>
            <a:pPr lvl="1"/>
            <a:r>
              <a:rPr lang="en-US" dirty="0" smtClean="0"/>
              <a:t>Official electronic copies of docs + online access</a:t>
            </a:r>
          </a:p>
          <a:p>
            <a:pPr lvl="1"/>
            <a:r>
              <a:rPr lang="en-US" dirty="0" smtClean="0"/>
              <a:t>Evaluating progress and consolidating gains</a:t>
            </a:r>
          </a:p>
          <a:p>
            <a:r>
              <a:rPr lang="en-US" dirty="0" smtClean="0"/>
              <a:t>Lawmaking</a:t>
            </a:r>
          </a:p>
          <a:p>
            <a:pPr lvl="1"/>
            <a:r>
              <a:rPr lang="en-US" dirty="0" smtClean="0"/>
              <a:t>Lobbying disclosure legislation</a:t>
            </a:r>
          </a:p>
          <a:p>
            <a:pPr lvl="1"/>
            <a:r>
              <a:rPr lang="en-US" dirty="0" smtClean="0"/>
              <a:t>Campaign finance disclosure legislation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Schuman</a:t>
            </a:r>
            <a:endParaRPr lang="en-US" dirty="0"/>
          </a:p>
        </p:txBody>
      </p:sp>
      <p:pic>
        <p:nvPicPr>
          <p:cNvPr id="2050" name="Picture 2" descr="C:\Users\daniel\Desktop\SL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19800"/>
            <a:ext cx="2133600" cy="648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Thanks</a:t>
            </a:r>
            <a:endParaRPr lang="en-US" u="sng" dirty="0"/>
          </a:p>
        </p:txBody>
      </p:sp>
      <p:pic>
        <p:nvPicPr>
          <p:cNvPr id="6" name="Content Placeholder 5" descr="Capitol Rainbow twitpic.com-92kn5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5527" y="1295400"/>
            <a:ext cx="5612946" cy="4191000"/>
          </a:xfr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Schuman</a:t>
            </a:r>
            <a:endParaRPr lang="en-US" dirty="0"/>
          </a:p>
        </p:txBody>
      </p:sp>
      <p:pic>
        <p:nvPicPr>
          <p:cNvPr id="2050" name="Picture 2" descr="C:\Users\daniel\Desktop\SL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19800"/>
            <a:ext cx="2133600" cy="6486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862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danielschuman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Schuman</a:t>
            </a:r>
            <a:endParaRPr lang="en-US" dirty="0"/>
          </a:p>
        </p:txBody>
      </p:sp>
      <p:pic>
        <p:nvPicPr>
          <p:cNvPr id="2050" name="Picture 2" descr="C:\Users\daniel\Desktop\SL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19800"/>
            <a:ext cx="2133600" cy="648614"/>
          </a:xfrm>
          <a:prstGeom prst="rect">
            <a:avLst/>
          </a:prstGeom>
          <a:noFill/>
        </p:spPr>
      </p:pic>
      <p:pic>
        <p:nvPicPr>
          <p:cNvPr id="7" name="Content Placeholder 6" descr="SunlightFoundation screensho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222077" cy="480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05200" y="268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About Us</a:t>
            </a:r>
            <a:endParaRPr lang="en-US" sz="36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53456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www.sunlightfoundation.com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Background on Congress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Schuman</a:t>
            </a:r>
            <a:endParaRPr lang="en-US" dirty="0"/>
          </a:p>
        </p:txBody>
      </p:sp>
      <p:pic>
        <p:nvPicPr>
          <p:cNvPr id="2050" name="Picture 2" descr="C:\Users\daniel\Desktop\SL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19800"/>
            <a:ext cx="2133600" cy="6486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1548348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Largest staff of any legislature – but young and shrinking</a:t>
            </a:r>
            <a:br>
              <a:rPr lang="en-US" sz="3000" dirty="0" smtClean="0"/>
            </a:b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Major budget cuts – 11% reduction in House over last 2 years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No central control of information dissemination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Divided implementation of information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Overview of Progress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House of Representatives has led</a:t>
            </a:r>
          </a:p>
          <a:p>
            <a:endParaRPr lang="en-US" dirty="0"/>
          </a:p>
          <a:p>
            <a:r>
              <a:rPr lang="en-US" dirty="0" smtClean="0"/>
              <a:t>Senate has made minimal progress</a:t>
            </a:r>
          </a:p>
          <a:p>
            <a:endParaRPr lang="en-US" dirty="0"/>
          </a:p>
          <a:p>
            <a:r>
              <a:rPr lang="en-US" dirty="0" smtClean="0"/>
              <a:t>Congress (esp. support agencies) are slow if not recalcitrant</a:t>
            </a:r>
          </a:p>
          <a:p>
            <a:endParaRPr lang="en-US" dirty="0"/>
          </a:p>
          <a:p>
            <a:r>
              <a:rPr lang="en-US" dirty="0" smtClean="0"/>
              <a:t>A few legislative victories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Schuman</a:t>
            </a:r>
            <a:endParaRPr lang="en-US" dirty="0"/>
          </a:p>
        </p:txBody>
      </p:sp>
      <p:pic>
        <p:nvPicPr>
          <p:cNvPr id="2050" name="Picture 2" descr="C:\Users\daniel\Desktop\SL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19800"/>
            <a:ext cx="2133600" cy="648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House of Representatives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Schuman</a:t>
            </a:r>
            <a:endParaRPr lang="en-US" dirty="0"/>
          </a:p>
        </p:txBody>
      </p:sp>
      <p:pic>
        <p:nvPicPr>
          <p:cNvPr id="2050" name="Picture 2" descr="C:\Users\daniel\Desktop\SL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19800"/>
            <a:ext cx="2133600" cy="648614"/>
          </a:xfrm>
          <a:prstGeom prst="rect">
            <a:avLst/>
          </a:prstGeom>
          <a:noFill/>
        </p:spPr>
      </p:pic>
      <p:pic>
        <p:nvPicPr>
          <p:cNvPr id="4098" name="Picture 2" descr="C:\Users\daniel\Desktop\graphics\heav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3746500" cy="4788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House of Representatives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Leadership (2011-2012)</a:t>
            </a:r>
          </a:p>
          <a:p>
            <a:pPr lvl="1"/>
            <a:r>
              <a:rPr lang="en-US" dirty="0" smtClean="0"/>
              <a:t>Updating House Rules </a:t>
            </a:r>
          </a:p>
          <a:p>
            <a:pPr lvl="2"/>
            <a:r>
              <a:rPr lang="en-US" dirty="0" smtClean="0"/>
              <a:t>72-hour rule</a:t>
            </a:r>
          </a:p>
          <a:p>
            <a:pPr lvl="2"/>
            <a:r>
              <a:rPr lang="en-US" dirty="0" smtClean="0"/>
              <a:t>Webcasting hearings</a:t>
            </a:r>
          </a:p>
          <a:p>
            <a:pPr lvl="1"/>
            <a:r>
              <a:rPr lang="en-US" dirty="0" smtClean="0"/>
              <a:t>Bulk access</a:t>
            </a:r>
          </a:p>
          <a:p>
            <a:pPr lvl="2"/>
            <a:r>
              <a:rPr lang="en-US" dirty="0" smtClean="0"/>
              <a:t>Leadership statement</a:t>
            </a:r>
          </a:p>
          <a:p>
            <a:pPr lvl="2"/>
            <a:r>
              <a:rPr lang="en-US" dirty="0" smtClean="0"/>
              <a:t>Docs.house.gov portal</a:t>
            </a:r>
          </a:p>
          <a:p>
            <a:pPr lvl="1"/>
            <a:r>
              <a:rPr lang="en-US" dirty="0" smtClean="0"/>
              <a:t>3 Conferences </a:t>
            </a:r>
          </a:p>
          <a:p>
            <a:pPr lvl="1"/>
            <a:r>
              <a:rPr lang="en-US" dirty="0" smtClean="0"/>
              <a:t>Madison project (</a:t>
            </a:r>
            <a:r>
              <a:rPr lang="en-US" dirty="0" err="1" smtClean="0"/>
              <a:t>Issa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Schuman</a:t>
            </a:r>
            <a:endParaRPr lang="en-US" dirty="0"/>
          </a:p>
        </p:txBody>
      </p:sp>
      <p:pic>
        <p:nvPicPr>
          <p:cNvPr id="2050" name="Picture 2" descr="C:\Users\daniel\Desktop\SL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19800"/>
            <a:ext cx="2133600" cy="648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House of Representatives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r>
              <a:rPr lang="en-US" dirty="0" smtClean="0"/>
              <a:t>Prior Leadership (2007-2010)</a:t>
            </a:r>
          </a:p>
          <a:p>
            <a:pPr lvl="1"/>
            <a:r>
              <a:rPr lang="en-US" dirty="0" smtClean="0"/>
              <a:t>Creation of “Office of Congressional Ethics”</a:t>
            </a:r>
          </a:p>
          <a:p>
            <a:pPr lvl="1"/>
            <a:r>
              <a:rPr lang="en-US" dirty="0" smtClean="0"/>
              <a:t>Publication of Statement of Disbursements</a:t>
            </a:r>
          </a:p>
          <a:p>
            <a:pPr lvl="1"/>
            <a:r>
              <a:rPr lang="en-US" dirty="0" smtClean="0"/>
              <a:t>Twitter / YouTube</a:t>
            </a:r>
          </a:p>
          <a:p>
            <a:pPr lvl="1"/>
            <a:r>
              <a:rPr lang="en-US" dirty="0" smtClean="0"/>
              <a:t>Earlier reforms w/r/t 72-hour rule</a:t>
            </a:r>
          </a:p>
          <a:p>
            <a:pPr lvl="1"/>
            <a:r>
              <a:rPr lang="en-US" dirty="0" smtClean="0"/>
              <a:t>Earmark transparency</a:t>
            </a:r>
          </a:p>
          <a:p>
            <a:pPr lvl="1"/>
            <a:r>
              <a:rPr lang="en-US" dirty="0" smtClean="0"/>
              <a:t>Open House Project???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Schuman</a:t>
            </a:r>
            <a:endParaRPr lang="en-US" dirty="0"/>
          </a:p>
        </p:txBody>
      </p:sp>
      <p:pic>
        <p:nvPicPr>
          <p:cNvPr id="2050" name="Picture 2" descr="C:\Users\daniel\Desktop\SL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19800"/>
            <a:ext cx="2133600" cy="648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Senate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Schuman</a:t>
            </a:r>
            <a:endParaRPr lang="en-US" dirty="0"/>
          </a:p>
        </p:txBody>
      </p:sp>
      <p:pic>
        <p:nvPicPr>
          <p:cNvPr id="2050" name="Picture 2" descr="C:\Users\daniel\Desktop\SL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19800"/>
            <a:ext cx="2133600" cy="648614"/>
          </a:xfrm>
          <a:prstGeom prst="rect">
            <a:avLst/>
          </a:prstGeom>
          <a:noFill/>
        </p:spPr>
      </p:pic>
      <p:pic>
        <p:nvPicPr>
          <p:cNvPr id="5122" name="Picture 2" descr="C:\Users\daniel\Desktop\graphics\sjRk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850858" cy="45672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Senate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r>
              <a:rPr lang="en-US" dirty="0" smtClean="0"/>
              <a:t>Statement of Disbursements (much later)</a:t>
            </a:r>
          </a:p>
          <a:p>
            <a:r>
              <a:rPr lang="en-US" dirty="0" smtClean="0"/>
              <a:t>Votes in XML</a:t>
            </a:r>
          </a:p>
          <a:p>
            <a:r>
              <a:rPr lang="en-US" dirty="0" smtClean="0"/>
              <a:t>Improving committee / member websites</a:t>
            </a:r>
          </a:p>
          <a:p>
            <a:r>
              <a:rPr lang="en-US" dirty="0" smtClean="0"/>
              <a:t>Twitter/ YouTube</a:t>
            </a:r>
          </a:p>
          <a:p>
            <a:r>
              <a:rPr lang="en-US" dirty="0" smtClean="0"/>
              <a:t>#FAIL: Electronic Filing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Daniel Schuman</a:t>
            </a:r>
            <a:endParaRPr lang="en-US" dirty="0"/>
          </a:p>
        </p:txBody>
      </p:sp>
      <p:pic>
        <p:nvPicPr>
          <p:cNvPr id="2050" name="Picture 2" descr="C:\Users\daniel\Desktop\SL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19800"/>
            <a:ext cx="2133600" cy="648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290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Transparency Developments in  the U.S. Congress</vt:lpstr>
      <vt:lpstr>Slide 2</vt:lpstr>
      <vt:lpstr>Background on Congress</vt:lpstr>
      <vt:lpstr>Overview of Progress</vt:lpstr>
      <vt:lpstr>House of Representatives</vt:lpstr>
      <vt:lpstr>House of Representatives</vt:lpstr>
      <vt:lpstr>House of Representatives</vt:lpstr>
      <vt:lpstr>Senate</vt:lpstr>
      <vt:lpstr>Senate</vt:lpstr>
      <vt:lpstr>Congress’s Legislative Activities</vt:lpstr>
      <vt:lpstr>Congress’s Legislative Activities</vt:lpstr>
      <vt:lpstr>Congress’s Non-Legislative Activities</vt:lpstr>
      <vt:lpstr>What’s Next?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Transparency Developments in  the U.S. Congress</dc:title>
  <dc:creator>daniel</dc:creator>
  <cp:lastModifiedBy>daniel</cp:lastModifiedBy>
  <cp:revision>16</cp:revision>
  <dcterms:created xsi:type="dcterms:W3CDTF">2012-06-29T16:56:30Z</dcterms:created>
  <dcterms:modified xsi:type="dcterms:W3CDTF">2012-06-29T18:21:05Z</dcterms:modified>
</cp:coreProperties>
</file>