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2652" autoAdjust="0"/>
  </p:normalViewPr>
  <p:slideViewPr>
    <p:cSldViewPr>
      <p:cViewPr>
        <p:scale>
          <a:sx n="66" d="100"/>
          <a:sy n="66" d="100"/>
        </p:scale>
        <p:origin x="-1518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5D75AE5-E4DA-4AF8-B7A6-326F9C079A68}" type="datetimeFigureOut">
              <a:rPr lang="es-AR" smtClean="0"/>
              <a:pPr/>
              <a:t>06/07/2012</a:t>
            </a:fld>
            <a:endParaRPr lang="es-AR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FE2D72-4E92-45FD-8F5E-DB7C2E9BDE6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75AE5-E4DA-4AF8-B7A6-326F9C079A68}" type="datetimeFigureOut">
              <a:rPr lang="es-AR" smtClean="0"/>
              <a:pPr/>
              <a:t>06/07/2012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E2D72-4E92-45FD-8F5E-DB7C2E9BDE6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75AE5-E4DA-4AF8-B7A6-326F9C079A68}" type="datetimeFigureOut">
              <a:rPr lang="es-AR" smtClean="0"/>
              <a:pPr/>
              <a:t>06/07/2012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E2D72-4E92-45FD-8F5E-DB7C2E9BDE6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75AE5-E4DA-4AF8-B7A6-326F9C079A68}" type="datetimeFigureOut">
              <a:rPr lang="es-AR" smtClean="0"/>
              <a:pPr/>
              <a:t>06/07/2012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E2D72-4E92-45FD-8F5E-DB7C2E9BDE6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5D75AE5-E4DA-4AF8-B7A6-326F9C079A68}" type="datetimeFigureOut">
              <a:rPr lang="es-AR" smtClean="0"/>
              <a:pPr/>
              <a:t>06/07/2012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FE2D72-4E92-45FD-8F5E-DB7C2E9BDE6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75AE5-E4DA-4AF8-B7A6-326F9C079A68}" type="datetimeFigureOut">
              <a:rPr lang="es-AR" smtClean="0"/>
              <a:pPr/>
              <a:t>06/07/2012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BFE2D72-4E92-45FD-8F5E-DB7C2E9BDE6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75AE5-E4DA-4AF8-B7A6-326F9C079A68}" type="datetimeFigureOut">
              <a:rPr lang="es-AR" smtClean="0"/>
              <a:pPr/>
              <a:t>06/07/2012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BFE2D72-4E92-45FD-8F5E-DB7C2E9BDE6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75AE5-E4DA-4AF8-B7A6-326F9C079A68}" type="datetimeFigureOut">
              <a:rPr lang="es-AR" smtClean="0"/>
              <a:pPr/>
              <a:t>06/07/2012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E2D72-4E92-45FD-8F5E-DB7C2E9BDE6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D75AE5-E4DA-4AF8-B7A6-326F9C079A68}" type="datetimeFigureOut">
              <a:rPr lang="es-AR" smtClean="0"/>
              <a:pPr/>
              <a:t>06/07/2012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FE2D72-4E92-45FD-8F5E-DB7C2E9BDE6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5D75AE5-E4DA-4AF8-B7A6-326F9C079A68}" type="datetimeFigureOut">
              <a:rPr lang="es-AR" smtClean="0"/>
              <a:pPr/>
              <a:t>06/07/2012</a:t>
            </a:fld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FE2D72-4E92-45FD-8F5E-DB7C2E9BDE6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5D75AE5-E4DA-4AF8-B7A6-326F9C079A68}" type="datetimeFigureOut">
              <a:rPr lang="es-AR" smtClean="0"/>
              <a:pPr/>
              <a:t>06/07/2012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FE2D72-4E92-45FD-8F5E-DB7C2E9BDE6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5D75AE5-E4DA-4AF8-B7A6-326F9C079A68}" type="datetimeFigureOut">
              <a:rPr lang="es-AR" smtClean="0"/>
              <a:pPr/>
              <a:t>06/07/2012</a:t>
            </a:fld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BFE2D72-4E92-45FD-8F5E-DB7C2E9BDE67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83568" y="1628800"/>
            <a:ext cx="77867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err="1" smtClean="0">
                <a:solidFill>
                  <a:schemeClr val="accent6">
                    <a:lumMod val="75000"/>
                  </a:schemeClr>
                </a:solidFill>
              </a:rPr>
              <a:t>What</a:t>
            </a:r>
            <a:r>
              <a:rPr lang="es-AR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AR" sz="3200" b="1" dirty="0" err="1" smtClean="0">
                <a:solidFill>
                  <a:schemeClr val="accent6">
                    <a:lumMod val="75000"/>
                  </a:schemeClr>
                </a:solidFill>
              </a:rPr>
              <a:t>is</a:t>
            </a:r>
            <a:r>
              <a:rPr lang="es-AR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AR" sz="3200" b="1" dirty="0" err="1" smtClean="0">
                <a:solidFill>
                  <a:schemeClr val="accent6">
                    <a:lumMod val="75000"/>
                  </a:schemeClr>
                </a:solidFill>
              </a:rPr>
              <a:t>it</a:t>
            </a:r>
            <a:r>
              <a:rPr lang="es-AR" sz="32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496944" cy="1056750"/>
          </a:xfrm>
        </p:spPr>
        <p:txBody>
          <a:bodyPr>
            <a:normAutofit/>
          </a:bodyPr>
          <a:lstStyle/>
          <a:p>
            <a:pPr algn="ctr"/>
            <a:r>
              <a:rPr lang="es-AR" b="1" dirty="0" err="1" smtClean="0"/>
              <a:t>Declaration</a:t>
            </a:r>
            <a:r>
              <a:rPr lang="es-AR" b="1" dirty="0" smtClean="0"/>
              <a:t> </a:t>
            </a:r>
            <a:r>
              <a:rPr lang="es-AR" b="1" dirty="0" err="1" smtClean="0"/>
              <a:t>on</a:t>
            </a:r>
            <a:r>
              <a:rPr lang="es-AR" b="1" dirty="0" smtClean="0"/>
              <a:t> </a:t>
            </a:r>
            <a:r>
              <a:rPr lang="es-AR" b="1" dirty="0" err="1" smtClean="0"/>
              <a:t>Parliamentary</a:t>
            </a:r>
            <a:r>
              <a:rPr lang="es-AR" b="1" dirty="0" smtClean="0"/>
              <a:t> </a:t>
            </a:r>
            <a:r>
              <a:rPr lang="es-AR" b="1" dirty="0" err="1" smtClean="0"/>
              <a:t>Openness</a:t>
            </a:r>
            <a:endParaRPr lang="es-AR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3526557"/>
            <a:ext cx="82089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2400" dirty="0" err="1" smtClean="0"/>
              <a:t>Document</a:t>
            </a:r>
            <a:r>
              <a:rPr lang="es-AR" sz="2400" dirty="0" smtClean="0"/>
              <a:t> </a:t>
            </a:r>
            <a:r>
              <a:rPr lang="es-AR" sz="2400" dirty="0" err="1" smtClean="0"/>
              <a:t>drafted</a:t>
            </a:r>
            <a:r>
              <a:rPr lang="es-AR" sz="2400" dirty="0" smtClean="0"/>
              <a:t> </a:t>
            </a:r>
            <a:r>
              <a:rPr lang="es-AR" sz="2400" dirty="0" err="1" smtClean="0"/>
              <a:t>by</a:t>
            </a:r>
            <a:r>
              <a:rPr lang="es-AR" sz="2400" dirty="0" smtClean="0"/>
              <a:t> NDI </a:t>
            </a:r>
            <a:r>
              <a:rPr lang="es-AR" sz="2400" dirty="0" err="1" smtClean="0"/>
              <a:t>with</a:t>
            </a:r>
            <a:r>
              <a:rPr lang="es-AR" sz="2400" dirty="0" smtClean="0"/>
              <a:t> </a:t>
            </a:r>
            <a:r>
              <a:rPr lang="es-AR" sz="2400" dirty="0" err="1" smtClean="0"/>
              <a:t>the</a:t>
            </a:r>
            <a:r>
              <a:rPr lang="es-AR" sz="2400" dirty="0" smtClean="0"/>
              <a:t> </a:t>
            </a:r>
            <a:r>
              <a:rPr lang="es-AR" sz="2400" dirty="0" err="1" smtClean="0"/>
              <a:t>help</a:t>
            </a:r>
            <a:r>
              <a:rPr lang="es-AR" sz="2400" dirty="0" smtClean="0"/>
              <a:t> of </a:t>
            </a:r>
            <a:r>
              <a:rPr lang="es-AR" sz="2400" dirty="0" err="1" smtClean="0"/>
              <a:t>Sunlight</a:t>
            </a:r>
            <a:r>
              <a:rPr lang="es-AR" sz="2400" dirty="0" smtClean="0"/>
              <a:t> </a:t>
            </a:r>
            <a:r>
              <a:rPr lang="es-AR" sz="2400" dirty="0" err="1" smtClean="0"/>
              <a:t>Foundation</a:t>
            </a:r>
            <a:r>
              <a:rPr lang="es-AR" sz="2400" dirty="0" smtClean="0"/>
              <a:t> </a:t>
            </a:r>
            <a:r>
              <a:rPr lang="es-AR" sz="2400" dirty="0" smtClean="0"/>
              <a:t>and </a:t>
            </a:r>
            <a:r>
              <a:rPr lang="es-AR" sz="2400" dirty="0" err="1" smtClean="0"/>
              <a:t>the</a:t>
            </a:r>
            <a:r>
              <a:rPr lang="es-AR" sz="2400" dirty="0" smtClean="0"/>
              <a:t> </a:t>
            </a:r>
            <a:r>
              <a:rPr lang="es-AR" sz="2400" dirty="0" err="1" smtClean="0"/>
              <a:t>Latin</a:t>
            </a:r>
            <a:r>
              <a:rPr lang="es-AR" sz="2400" dirty="0" smtClean="0"/>
              <a:t> American Network </a:t>
            </a:r>
            <a:r>
              <a:rPr lang="es-AR" sz="2400" dirty="0" err="1" smtClean="0"/>
              <a:t>for</a:t>
            </a:r>
            <a:r>
              <a:rPr lang="es-AR" sz="2400" dirty="0" smtClean="0"/>
              <a:t> </a:t>
            </a:r>
            <a:r>
              <a:rPr lang="es-AR" sz="2400" dirty="0" err="1" smtClean="0"/>
              <a:t>Legislative</a:t>
            </a:r>
            <a:r>
              <a:rPr lang="es-AR" sz="2400" dirty="0" smtClean="0"/>
              <a:t> </a:t>
            </a:r>
            <a:r>
              <a:rPr lang="es-AR" sz="2400" dirty="0" err="1" smtClean="0"/>
              <a:t>Transparency</a:t>
            </a:r>
            <a:r>
              <a:rPr lang="es-AR" sz="2400" dirty="0" smtClean="0"/>
              <a:t> </a:t>
            </a:r>
            <a:r>
              <a:rPr lang="es-AR" sz="2400" dirty="0" err="1" smtClean="0"/>
              <a:t>during</a:t>
            </a:r>
            <a:r>
              <a:rPr lang="es-AR" sz="2400" dirty="0" smtClean="0"/>
              <a:t> </a:t>
            </a:r>
            <a:r>
              <a:rPr lang="es-AR" sz="2400" dirty="0" err="1" smtClean="0"/>
              <a:t>April</a:t>
            </a:r>
            <a:r>
              <a:rPr lang="es-AR" sz="2400" dirty="0" smtClean="0"/>
              <a:t> and </a:t>
            </a:r>
            <a:r>
              <a:rPr lang="es-AR" sz="2400" dirty="0" err="1" smtClean="0"/>
              <a:t>May</a:t>
            </a:r>
            <a:r>
              <a:rPr lang="es-AR" sz="2400" dirty="0" smtClean="0"/>
              <a:t> 2012 and </a:t>
            </a:r>
            <a:r>
              <a:rPr lang="es-AR" sz="2400" dirty="0" err="1" smtClean="0"/>
              <a:t>presented</a:t>
            </a:r>
            <a:r>
              <a:rPr lang="es-AR" sz="2400" dirty="0" smtClean="0"/>
              <a:t> in Washington, DC in </a:t>
            </a:r>
            <a:r>
              <a:rPr lang="es-AR" sz="2400" dirty="0" err="1" smtClean="0"/>
              <a:t>May.</a:t>
            </a:r>
            <a:endParaRPr lang="es-AR" sz="2400" dirty="0" smtClean="0"/>
          </a:p>
          <a:p>
            <a:pPr>
              <a:buFont typeface="Arial" charset="0"/>
              <a:buChar char="•"/>
            </a:pP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2656"/>
            <a:ext cx="5282779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214282" y="1500174"/>
            <a:ext cx="8715436" cy="828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s-ES_tradnl" sz="2800" b="1" dirty="0" err="1" smtClean="0">
                <a:solidFill>
                  <a:schemeClr val="accent6">
                    <a:lumMod val="75000"/>
                  </a:schemeClr>
                </a:solidFill>
              </a:rPr>
              <a:t>What’s</a:t>
            </a:r>
            <a:r>
              <a:rPr lang="es-ES_tradnl" sz="2800" b="1" dirty="0" smtClean="0">
                <a:solidFill>
                  <a:schemeClr val="accent6">
                    <a:lumMod val="75000"/>
                  </a:schemeClr>
                </a:solidFill>
              </a:rPr>
              <a:t> in </a:t>
            </a:r>
            <a:r>
              <a:rPr lang="es-ES_tradnl" sz="2800" b="1" dirty="0" err="1" smtClean="0">
                <a:solidFill>
                  <a:schemeClr val="accent6">
                    <a:lumMod val="75000"/>
                  </a:schemeClr>
                </a:solidFill>
              </a:rPr>
              <a:t>it</a:t>
            </a:r>
            <a:r>
              <a:rPr lang="es-ES_tradnl" sz="28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kumimoji="0" lang="es-AR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6 Subtítulo"/>
          <p:cNvSpPr txBox="1">
            <a:spLocks/>
          </p:cNvSpPr>
          <p:nvPr/>
        </p:nvSpPr>
        <p:spPr>
          <a:xfrm>
            <a:off x="395536" y="188640"/>
            <a:ext cx="8496944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A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Declaration</a:t>
            </a:r>
            <a:r>
              <a:rPr kumimoji="0" lang="es-A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A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</a:t>
            </a:r>
            <a:r>
              <a:rPr kumimoji="0" lang="es-A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A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Parliamentary</a:t>
            </a:r>
            <a:r>
              <a:rPr kumimoji="0" lang="es-A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A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Openness</a:t>
            </a:r>
            <a:endParaRPr kumimoji="0" lang="es-A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428564" y="2276872"/>
            <a:ext cx="846391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tabLst/>
              <a:defRPr/>
            </a:pPr>
            <a:r>
              <a:rPr kumimoji="0" lang="es-ES_trad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</a:t>
            </a:r>
            <a:r>
              <a:rPr kumimoji="0" lang="es-ES_trad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Preamble</a:t>
            </a:r>
            <a:endParaRPr kumimoji="0" lang="es-ES_trad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tabLst/>
              <a:defRPr/>
            </a:pPr>
            <a:endParaRPr lang="es-ES_tradnl" sz="24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tabLst/>
              <a:defRPr/>
            </a:pPr>
            <a:r>
              <a:rPr lang="es-ES_tradnl" sz="2400" dirty="0" smtClean="0"/>
              <a:t>2.  </a:t>
            </a:r>
            <a:r>
              <a:rPr lang="es-ES_tradnl" sz="2400" dirty="0" err="1" smtClean="0"/>
              <a:t>Promoting</a:t>
            </a:r>
            <a:r>
              <a:rPr lang="es-ES_tradnl" sz="2400" dirty="0" smtClean="0"/>
              <a:t> a </a:t>
            </a:r>
            <a:r>
              <a:rPr lang="es-ES_tradnl" sz="2400" dirty="0" err="1" smtClean="0"/>
              <a:t>C</a:t>
            </a:r>
            <a:r>
              <a:rPr lang="es-ES_tradnl" sz="2400" dirty="0" err="1" smtClean="0"/>
              <a:t>ulture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Openness</a:t>
            </a:r>
            <a:endParaRPr lang="es-ES_tradnl" sz="24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tabLst/>
              <a:defRPr/>
            </a:pPr>
            <a:endParaRPr lang="es-ES_tradnl" sz="24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tabLst/>
              <a:defRPr/>
            </a:pPr>
            <a:r>
              <a:rPr lang="es-ES_tradnl" sz="2400" dirty="0" smtClean="0"/>
              <a:t>3.  </a:t>
            </a:r>
            <a:r>
              <a:rPr lang="es-ES_tradnl" sz="2400" dirty="0" err="1" smtClean="0"/>
              <a:t>Making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Parliamentary</a:t>
            </a:r>
            <a:r>
              <a:rPr lang="es-ES_tradnl" sz="2400" dirty="0" smtClean="0"/>
              <a:t> 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Information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Transparent</a:t>
            </a:r>
            <a:endParaRPr lang="es-ES_tradnl" sz="24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tabLst/>
              <a:defRPr/>
            </a:pPr>
            <a:endParaRPr lang="es-ES_tradnl" sz="24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tabLst/>
              <a:defRPr/>
            </a:pPr>
            <a:r>
              <a:rPr lang="es-ES_tradnl" sz="2400" dirty="0" smtClean="0"/>
              <a:t>4.  </a:t>
            </a:r>
            <a:r>
              <a:rPr lang="es-ES_tradnl" sz="2400" dirty="0" err="1" smtClean="0"/>
              <a:t>Making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Parliamentary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Information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Easily</a:t>
            </a:r>
            <a:r>
              <a:rPr lang="es-ES_tradnl" sz="2400" dirty="0" smtClean="0"/>
              <a:t> Accesible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tabLst/>
              <a:defRPr/>
            </a:pPr>
            <a:endParaRPr lang="es-ES_tradnl" sz="24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tabLst/>
              <a:defRPr/>
            </a:pPr>
            <a:r>
              <a:rPr lang="es-ES_tradnl" sz="2400" dirty="0" smtClean="0"/>
              <a:t>5.  </a:t>
            </a:r>
            <a:r>
              <a:rPr lang="es-ES_tradnl" sz="2400" dirty="0" err="1" smtClean="0"/>
              <a:t>Enabling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Electronic</a:t>
            </a:r>
            <a:r>
              <a:rPr lang="es-ES_tradnl" sz="2400" dirty="0" smtClean="0"/>
              <a:t> Access and </a:t>
            </a:r>
            <a:r>
              <a:rPr lang="es-ES_tradnl" sz="2400" dirty="0" err="1" smtClean="0"/>
              <a:t>Analysis</a:t>
            </a:r>
            <a:r>
              <a:rPr lang="es-ES_tradnl" sz="2400" dirty="0" smtClean="0"/>
              <a:t> of </a:t>
            </a:r>
            <a:r>
              <a:rPr lang="es-ES_tradnl" sz="2400" dirty="0" err="1" smtClean="0"/>
              <a:t>Parliamentary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Information</a:t>
            </a:r>
            <a:endParaRPr lang="es-ES_tradnl" sz="24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tabLst/>
              <a:defRPr/>
            </a:pPr>
            <a:endParaRPr lang="es-ES_tradnl" sz="2400" baseline="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s-A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214282" y="1500174"/>
            <a:ext cx="8715436" cy="828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_trad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es-ES_tradn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 </a:t>
            </a:r>
            <a:r>
              <a:rPr kumimoji="0" lang="es-ES_trad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been</a:t>
            </a:r>
            <a:r>
              <a:rPr kumimoji="0" lang="es-ES_tradn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done so </a:t>
            </a:r>
            <a:r>
              <a:rPr kumimoji="0" lang="es-ES_trad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</a:t>
            </a:r>
            <a:r>
              <a:rPr kumimoji="0" lang="es-ES_tradn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s-AR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6 Subtítulo"/>
          <p:cNvSpPr txBox="1">
            <a:spLocks/>
          </p:cNvSpPr>
          <p:nvPr/>
        </p:nvSpPr>
        <p:spPr>
          <a:xfrm>
            <a:off x="395536" y="188640"/>
            <a:ext cx="8496944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A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Declaration</a:t>
            </a:r>
            <a:r>
              <a:rPr kumimoji="0" lang="es-A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A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</a:t>
            </a:r>
            <a:r>
              <a:rPr kumimoji="0" lang="es-A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A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Parliamentary</a:t>
            </a:r>
            <a:r>
              <a:rPr kumimoji="0" lang="es-A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A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Openness</a:t>
            </a:r>
            <a:endParaRPr kumimoji="0" lang="es-A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428564" y="2276872"/>
            <a:ext cx="846391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kumimoji="0" lang="es-ES_tradn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</a:t>
            </a: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draft</a:t>
            </a:r>
            <a:r>
              <a:rPr kumimoji="0" lang="es-ES_tradnl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</a:t>
            </a:r>
            <a:r>
              <a:rPr kumimoji="0" lang="es-ES_tradnl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introduced</a:t>
            </a:r>
            <a:r>
              <a:rPr kumimoji="0" lang="es-ES_tradnl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es-ES_tradnl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PMOs</a:t>
            </a:r>
            <a:r>
              <a:rPr kumimoji="0" lang="es-ES_tradnl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s-ES_tradnl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Washington,DC</a:t>
            </a:r>
            <a:r>
              <a:rPr kumimoji="0" lang="es-ES_tradnl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ES_tradnl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</a:t>
            </a:r>
            <a:r>
              <a:rPr kumimoji="0" lang="es-ES_tradnl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2012;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tabLst/>
              <a:defRPr/>
            </a:pPr>
            <a:endParaRPr kumimoji="0" lang="es-ES_tradnl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s-ES_tradnl" sz="2000" baseline="0" dirty="0" err="1" smtClean="0"/>
              <a:t>Organizations</a:t>
            </a:r>
            <a:r>
              <a:rPr lang="es-ES_tradnl" sz="2000" baseline="0" dirty="0" smtClean="0"/>
              <a:t> </a:t>
            </a:r>
            <a:r>
              <a:rPr lang="es-ES_tradnl" sz="2000" baseline="0" dirty="0" err="1" smtClean="0"/>
              <a:t>divided</a:t>
            </a:r>
            <a:r>
              <a:rPr lang="es-ES_tradnl" sz="2000" baseline="0" dirty="0" smtClean="0"/>
              <a:t> in </a:t>
            </a:r>
            <a:r>
              <a:rPr lang="es-ES_tradnl" sz="2000" baseline="0" dirty="0" err="1" smtClean="0"/>
              <a:t>groups</a:t>
            </a:r>
            <a:r>
              <a:rPr lang="es-ES_tradnl" sz="2000" baseline="0" dirty="0" smtClean="0"/>
              <a:t> </a:t>
            </a:r>
            <a:r>
              <a:rPr lang="es-ES_tradnl" sz="2000" baseline="0" dirty="0" err="1" smtClean="0"/>
              <a:t>according</a:t>
            </a:r>
            <a:r>
              <a:rPr lang="es-ES_tradnl" sz="2000" baseline="0" dirty="0" smtClean="0"/>
              <a:t> </a:t>
            </a:r>
            <a:r>
              <a:rPr lang="es-ES_tradnl" sz="2000" baseline="0" dirty="0" err="1" smtClean="0"/>
              <a:t>to</a:t>
            </a:r>
            <a:r>
              <a:rPr lang="es-ES_tradnl" sz="2000" baseline="0" dirty="0" smtClean="0"/>
              <a:t> </a:t>
            </a:r>
            <a:r>
              <a:rPr lang="es-ES_tradnl" sz="2000" baseline="0" dirty="0" err="1" smtClean="0"/>
              <a:t>their</a:t>
            </a:r>
            <a:r>
              <a:rPr lang="es-ES_tradnl" sz="2000" baseline="0" dirty="0" smtClean="0"/>
              <a:t> regional </a:t>
            </a:r>
            <a:r>
              <a:rPr lang="es-ES_tradnl" sz="2000" baseline="0" dirty="0" err="1" smtClean="0"/>
              <a:t>areas</a:t>
            </a:r>
            <a:r>
              <a:rPr lang="es-ES_tradnl" sz="2000" baseline="0" dirty="0" smtClean="0"/>
              <a:t> </a:t>
            </a:r>
            <a:r>
              <a:rPr lang="es-ES_tradnl" sz="2000" baseline="0" dirty="0" err="1" smtClean="0"/>
              <a:t>commentes</a:t>
            </a:r>
            <a:r>
              <a:rPr lang="es-ES_tradnl" sz="2000" baseline="0" dirty="0" smtClean="0"/>
              <a:t> </a:t>
            </a:r>
            <a:r>
              <a:rPr lang="es-ES_tradnl" sz="2000" baseline="0" dirty="0" err="1" smtClean="0"/>
              <a:t>each</a:t>
            </a:r>
            <a:r>
              <a:rPr lang="es-ES_tradnl" sz="2000" baseline="0" dirty="0" smtClean="0"/>
              <a:t> of </a:t>
            </a:r>
            <a:r>
              <a:rPr lang="es-ES_tradnl" sz="2000" baseline="0" dirty="0" err="1" smtClean="0"/>
              <a:t>the</a:t>
            </a:r>
            <a:r>
              <a:rPr lang="es-ES_tradnl" sz="2000" baseline="0" dirty="0" smtClean="0"/>
              <a:t> </a:t>
            </a:r>
            <a:r>
              <a:rPr lang="es-ES_tradnl" sz="2000" baseline="0" dirty="0" err="1" smtClean="0"/>
              <a:t>sections</a:t>
            </a:r>
            <a:r>
              <a:rPr lang="es-ES_tradnl" sz="2000" baseline="0" dirty="0" smtClean="0"/>
              <a:t> of </a:t>
            </a:r>
            <a:r>
              <a:rPr lang="es-ES_tradnl" sz="2000" baseline="0" dirty="0" err="1" smtClean="0"/>
              <a:t>the</a:t>
            </a:r>
            <a:r>
              <a:rPr lang="es-ES_tradnl" sz="2000" baseline="0" dirty="0" smtClean="0"/>
              <a:t> </a:t>
            </a:r>
            <a:r>
              <a:rPr lang="es-ES_tradnl" sz="2000" baseline="0" dirty="0" err="1" smtClean="0"/>
              <a:t>Declaration</a:t>
            </a:r>
            <a:r>
              <a:rPr lang="es-ES_tradnl" sz="2000" baseline="0" dirty="0" smtClean="0"/>
              <a:t>;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tabLst/>
              <a:defRPr/>
            </a:pPr>
            <a:endParaRPr lang="es-ES_tradnl" sz="2000" baseline="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s-ES_tradnl" sz="2000" dirty="0" err="1" smtClean="0"/>
              <a:t>After</a:t>
            </a:r>
            <a:r>
              <a:rPr lang="es-ES_tradnl" sz="2000" dirty="0" smtClean="0"/>
              <a:t> Washington </a:t>
            </a:r>
            <a:r>
              <a:rPr lang="es-ES_tradnl" sz="2000" dirty="0" err="1" smtClean="0"/>
              <a:t>those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comments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were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sistematized</a:t>
            </a:r>
            <a:r>
              <a:rPr lang="es-ES_tradnl" sz="2000" dirty="0" smtClean="0"/>
              <a:t> and </a:t>
            </a:r>
            <a:r>
              <a:rPr lang="es-ES_tradnl" sz="2000" dirty="0" err="1" smtClean="0"/>
              <a:t>many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were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incorporated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doc</a:t>
            </a:r>
            <a:r>
              <a:rPr lang="es-ES_tradnl" sz="2000" dirty="0" smtClean="0"/>
              <a:t>;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tabLst/>
              <a:defRPr/>
            </a:pPr>
            <a:endParaRPr lang="es-ES_tradnl" sz="20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s-ES_tradnl" sz="2000" baseline="0" dirty="0" smtClean="0"/>
              <a:t>NDI </a:t>
            </a:r>
            <a:r>
              <a:rPr lang="es-ES_tradnl" sz="2000" baseline="0" dirty="0" err="1" smtClean="0"/>
              <a:t>worked</a:t>
            </a:r>
            <a:r>
              <a:rPr lang="es-ES_tradnl" sz="2000" baseline="0" dirty="0" smtClean="0"/>
              <a:t> </a:t>
            </a:r>
            <a:r>
              <a:rPr lang="es-ES_tradnl" sz="2000" baseline="0" dirty="0" err="1" smtClean="0"/>
              <a:t>on</a:t>
            </a:r>
            <a:r>
              <a:rPr lang="es-ES_tradnl" sz="2000" baseline="0" dirty="0" smtClean="0"/>
              <a:t> </a:t>
            </a:r>
            <a:r>
              <a:rPr lang="es-ES_tradnl" sz="2000" baseline="0" dirty="0" err="1" smtClean="0"/>
              <a:t>the</a:t>
            </a:r>
            <a:r>
              <a:rPr lang="es-ES_tradnl" sz="2000" baseline="0" dirty="0" smtClean="0"/>
              <a:t> </a:t>
            </a:r>
            <a:r>
              <a:rPr lang="es-ES_tradnl" sz="2000" baseline="0" dirty="0" err="1" smtClean="0"/>
              <a:t>background</a:t>
            </a:r>
            <a:r>
              <a:rPr lang="es-ES_tradnl" sz="2000" baseline="0" dirty="0" smtClean="0"/>
              <a:t> notes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tabLst/>
              <a:defRPr/>
            </a:pPr>
            <a:endParaRPr lang="es-ES_tradnl" sz="2000" baseline="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s-ES_tradnl" sz="2000" baseline="0" dirty="0" smtClean="0"/>
              <a:t>More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people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were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invited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join</a:t>
            </a:r>
            <a:r>
              <a:rPr lang="es-ES_tradnl" sz="2000" dirty="0" smtClean="0"/>
              <a:t> in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discussion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through</a:t>
            </a:r>
            <a:r>
              <a:rPr lang="es-ES_tradnl" sz="2000" dirty="0" smtClean="0"/>
              <a:t> a </a:t>
            </a:r>
            <a:r>
              <a:rPr lang="es-ES_tradnl" sz="2000" dirty="0" err="1" smtClean="0"/>
              <a:t>google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group</a:t>
            </a:r>
            <a:r>
              <a:rPr lang="es-ES_tradnl" sz="2000" dirty="0" smtClean="0"/>
              <a:t>;</a:t>
            </a:r>
            <a:endParaRPr lang="es-ES_tradnl" sz="20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tabLst/>
              <a:defRPr/>
            </a:pPr>
            <a:endParaRPr lang="es-ES_tradnl" sz="20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00000"/>
              <a:buFont typeface="Wingdings" pitchFamily="2" charset="2"/>
              <a:buChar char="ü"/>
              <a:tabLst/>
              <a:defRPr/>
            </a:pPr>
            <a:r>
              <a:rPr lang="es-ES_tradnl" sz="2000" dirty="0" err="1" smtClean="0"/>
              <a:t>Piece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translated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into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Spanish</a:t>
            </a:r>
            <a:r>
              <a:rPr lang="es-ES_tradnl" sz="2000" dirty="0" smtClean="0"/>
              <a:t>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AutoNum type="arabicPeriod"/>
              <a:tabLst/>
              <a:defRPr/>
            </a:pPr>
            <a:endParaRPr lang="es-ES_tradnl" sz="24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AutoNum type="arabicPeriod"/>
              <a:tabLst/>
              <a:defRPr/>
            </a:pPr>
            <a:endParaRPr lang="es-ES_tradnl" sz="2400" baseline="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s-A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44824"/>
            <a:ext cx="554461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755576" y="548680"/>
            <a:ext cx="777686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/>
              <a:t>Opening</a:t>
            </a:r>
            <a:r>
              <a:rPr lang="es-AR" sz="3200" b="1" dirty="0" smtClean="0"/>
              <a:t>Parliament.</a:t>
            </a:r>
            <a:r>
              <a:rPr lang="es-AR" sz="3200" dirty="0" smtClean="0"/>
              <a:t>org</a:t>
            </a:r>
          </a:p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 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214282" y="2852936"/>
            <a:ext cx="8715436" cy="828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s-ES_tradnl" sz="2800" dirty="0" smtClean="0"/>
              <a:t>Public</a:t>
            </a:r>
            <a:r>
              <a:rPr lang="es-ES_tradnl" sz="2800" b="1" dirty="0" smtClean="0"/>
              <a:t>MARKUP</a:t>
            </a:r>
            <a:r>
              <a:rPr lang="es-ES_tradnl" sz="2800" dirty="0" smtClean="0"/>
              <a:t>.org</a:t>
            </a:r>
            <a:endParaRPr kumimoji="0" lang="es-A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6 Subtítulo"/>
          <p:cNvSpPr txBox="1">
            <a:spLocks/>
          </p:cNvSpPr>
          <p:nvPr/>
        </p:nvSpPr>
        <p:spPr>
          <a:xfrm>
            <a:off x="395536" y="188640"/>
            <a:ext cx="8496944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A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Declaration</a:t>
            </a:r>
            <a:r>
              <a:rPr kumimoji="0" lang="es-A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A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</a:t>
            </a:r>
            <a:r>
              <a:rPr kumimoji="0" lang="es-A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A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Parliamentary</a:t>
            </a:r>
            <a:r>
              <a:rPr kumimoji="0" lang="es-A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A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Openness</a:t>
            </a:r>
            <a:endParaRPr kumimoji="0" lang="es-A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428564" y="2276872"/>
            <a:ext cx="846391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s-A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214282" y="1412776"/>
            <a:ext cx="8715436" cy="828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_trad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What’s</a:t>
            </a:r>
            <a:r>
              <a:rPr kumimoji="0" lang="es-ES_tradn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ES_tradnl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next</a:t>
            </a:r>
            <a:r>
              <a:rPr kumimoji="0" lang="es-ES_tradnl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s-AR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6 Subtítulo"/>
          <p:cNvSpPr txBox="1">
            <a:spLocks/>
          </p:cNvSpPr>
          <p:nvPr/>
        </p:nvSpPr>
        <p:spPr>
          <a:xfrm>
            <a:off x="395536" y="188640"/>
            <a:ext cx="8496944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A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Declaration</a:t>
            </a:r>
            <a:r>
              <a:rPr kumimoji="0" lang="es-A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A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</a:t>
            </a:r>
            <a:r>
              <a:rPr kumimoji="0" lang="es-A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A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Parliamentary</a:t>
            </a:r>
            <a:r>
              <a:rPr kumimoji="0" lang="es-A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A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Openness</a:t>
            </a:r>
            <a:endParaRPr kumimoji="0" lang="es-A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428564" y="2276872"/>
            <a:ext cx="846391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0" indent="-457200"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defRPr/>
            </a:pPr>
            <a:r>
              <a:rPr lang="es-ES_tradnl" sz="2000" dirty="0" smtClean="0"/>
              <a:t>1. </a:t>
            </a:r>
            <a:r>
              <a:rPr lang="es-ES_tradnl" sz="2000" dirty="0" err="1" smtClean="0"/>
              <a:t>Deadline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for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comments</a:t>
            </a:r>
            <a:r>
              <a:rPr lang="es-ES_tradnl" sz="2000" dirty="0" smtClean="0"/>
              <a:t> JULY 31st.</a:t>
            </a:r>
          </a:p>
          <a:p>
            <a:pPr marL="457200" lvl="0" indent="-457200"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defRPr/>
            </a:pPr>
            <a:endParaRPr lang="es-ES_tradnl" sz="2000" dirty="0" smtClean="0"/>
          </a:p>
          <a:p>
            <a:pPr marL="457200" lvl="0" indent="-457200"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defRPr/>
            </a:pPr>
            <a:r>
              <a:rPr lang="es-ES_tradnl" sz="2000" dirty="0" smtClean="0"/>
              <a:t>2.  </a:t>
            </a:r>
            <a:r>
              <a:rPr lang="es-ES_tradnl" sz="2000" dirty="0" err="1" smtClean="0"/>
              <a:t>Include</a:t>
            </a:r>
            <a:r>
              <a:rPr lang="es-ES_tradnl" sz="2000" dirty="0" smtClean="0"/>
              <a:t> a </a:t>
            </a:r>
            <a:r>
              <a:rPr lang="es-ES_tradnl" sz="2000" dirty="0" err="1" smtClean="0"/>
              <a:t>broader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community</a:t>
            </a:r>
            <a:r>
              <a:rPr lang="es-ES_tradnl" sz="2000" dirty="0" smtClean="0"/>
              <a:t> of </a:t>
            </a:r>
            <a:r>
              <a:rPr lang="es-ES_tradnl" sz="2000" dirty="0" err="1" smtClean="0"/>
              <a:t>activists</a:t>
            </a:r>
            <a:endParaRPr lang="es-ES_tradnl" sz="2000" dirty="0" smtClean="0"/>
          </a:p>
          <a:p>
            <a:pPr marL="457200" lvl="0" indent="-457200"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defRPr/>
            </a:pPr>
            <a:endParaRPr lang="es-ES_tradnl" sz="2000" dirty="0" smtClean="0"/>
          </a:p>
          <a:p>
            <a:pPr marL="457200" lvl="0" indent="-457200"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defRPr/>
            </a:pPr>
            <a:r>
              <a:rPr lang="es-ES_tradnl" sz="2000" dirty="0" smtClean="0"/>
              <a:t>3.  </a:t>
            </a:r>
            <a:r>
              <a:rPr lang="es-ES_tradnl" sz="2000" dirty="0" err="1" smtClean="0"/>
              <a:t>How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about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reformist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parliamentariand</a:t>
            </a:r>
            <a:r>
              <a:rPr lang="es-ES_tradnl" sz="2000" dirty="0" smtClean="0"/>
              <a:t>?</a:t>
            </a:r>
            <a:endParaRPr lang="es-ES_tradnl" sz="2000" dirty="0" smtClean="0"/>
          </a:p>
          <a:p>
            <a:pPr marL="457200" lvl="0" indent="-457200"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defRPr/>
            </a:pPr>
            <a:endParaRPr lang="es-ES_tradnl" sz="2000" dirty="0" smtClean="0"/>
          </a:p>
          <a:p>
            <a:pPr marL="457200" lvl="0" indent="-457200"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defRPr/>
            </a:pPr>
            <a:r>
              <a:rPr lang="es-ES_tradnl" sz="2000" dirty="0" smtClean="0"/>
              <a:t>4.  </a:t>
            </a:r>
            <a:r>
              <a:rPr lang="es-ES_tradnl" sz="2000" dirty="0" err="1" smtClean="0"/>
              <a:t>How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could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each</a:t>
            </a:r>
            <a:r>
              <a:rPr lang="es-ES_tradnl" sz="2000" dirty="0" smtClean="0"/>
              <a:t> of </a:t>
            </a:r>
            <a:r>
              <a:rPr lang="es-ES_tradnl" sz="2000" dirty="0" err="1" smtClean="0"/>
              <a:t>us</a:t>
            </a:r>
            <a:r>
              <a:rPr lang="es-ES_tradnl" sz="2000" dirty="0" smtClean="0"/>
              <a:t> use </a:t>
            </a:r>
            <a:r>
              <a:rPr lang="es-ES_tradnl" sz="2000" dirty="0" err="1" smtClean="0"/>
              <a:t>this</a:t>
            </a:r>
            <a:r>
              <a:rPr lang="es-ES_tradnl" sz="2000" dirty="0" smtClean="0"/>
              <a:t> in </a:t>
            </a:r>
            <a:r>
              <a:rPr lang="es-ES_tradnl" sz="2000" dirty="0" err="1" smtClean="0"/>
              <a:t>our</a:t>
            </a:r>
            <a:r>
              <a:rPr lang="es-ES_tradnl" sz="2000" dirty="0" smtClean="0"/>
              <a:t> particular </a:t>
            </a:r>
            <a:r>
              <a:rPr lang="es-ES_tradnl" sz="2000" dirty="0" err="1" smtClean="0"/>
              <a:t>countries</a:t>
            </a:r>
            <a:r>
              <a:rPr lang="es-ES_tradnl" sz="2000" dirty="0" smtClean="0"/>
              <a:t>?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tabLst/>
              <a:defRPr/>
            </a:pPr>
            <a:endParaRPr lang="es-ES_tradnl" sz="20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tabLst/>
              <a:defRPr/>
            </a:pPr>
            <a:r>
              <a:rPr lang="es-ES_tradnl" sz="2000" dirty="0" smtClean="0"/>
              <a:t>5.  </a:t>
            </a:r>
            <a:r>
              <a:rPr lang="es-ES_tradnl" sz="2000" dirty="0" err="1" smtClean="0"/>
              <a:t>Should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we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think</a:t>
            </a:r>
            <a:r>
              <a:rPr lang="es-ES_tradnl" sz="2000" dirty="0" smtClean="0"/>
              <a:t> of more </a:t>
            </a:r>
            <a:r>
              <a:rPr lang="es-ES_tradnl" sz="2000" dirty="0" err="1" smtClean="0"/>
              <a:t>specific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declarations</a:t>
            </a:r>
            <a:r>
              <a:rPr lang="es-ES_tradnl" sz="2000" dirty="0" smtClean="0"/>
              <a:t> country </a:t>
            </a:r>
            <a:r>
              <a:rPr lang="es-ES_tradnl" sz="2000" dirty="0" err="1" smtClean="0"/>
              <a:t>by</a:t>
            </a:r>
            <a:r>
              <a:rPr lang="es-ES_tradnl" sz="2000" dirty="0" smtClean="0"/>
              <a:t> country </a:t>
            </a:r>
            <a:r>
              <a:rPr lang="es-ES_tradnl" sz="2000" dirty="0" err="1" smtClean="0"/>
              <a:t>or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region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by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region</a:t>
            </a:r>
            <a:r>
              <a:rPr lang="es-ES_tradnl" sz="2000" dirty="0" smtClean="0"/>
              <a:t>?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tabLst/>
              <a:defRPr/>
            </a:pPr>
            <a:endParaRPr lang="es-ES_tradnl" sz="20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70000"/>
              <a:buFont typeface="Wingdings" pitchFamily="2" charset="2"/>
              <a:buChar char="ü"/>
              <a:tabLst/>
              <a:defRPr/>
            </a:pPr>
            <a:r>
              <a:rPr lang="es-ES_tradnl" sz="2000" dirty="0" smtClean="0"/>
              <a:t>6.  Can </a:t>
            </a:r>
            <a:r>
              <a:rPr lang="es-ES_tradnl" sz="2000" dirty="0" err="1" smtClean="0"/>
              <a:t>we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move</a:t>
            </a:r>
            <a:r>
              <a:rPr lang="es-ES_tradnl" sz="2000" dirty="0" smtClean="0"/>
              <a:t> forward and </a:t>
            </a:r>
            <a:r>
              <a:rPr lang="es-ES_tradnl" sz="2000" dirty="0" err="1" smtClean="0"/>
              <a:t>think</a:t>
            </a:r>
            <a:r>
              <a:rPr lang="es-ES_tradnl" sz="2000" dirty="0" smtClean="0"/>
              <a:t> of a </a:t>
            </a:r>
            <a:r>
              <a:rPr lang="es-ES_tradnl" sz="2000" dirty="0" err="1" smtClean="0"/>
              <a:t>tool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to</a:t>
            </a:r>
            <a:r>
              <a:rPr lang="es-ES_tradnl" sz="2000" dirty="0" smtClean="0"/>
              <a:t> monitor </a:t>
            </a:r>
            <a:r>
              <a:rPr lang="es-ES_tradnl" sz="2000" dirty="0" err="1" smtClean="0"/>
              <a:t>our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Parliaments</a:t>
            </a:r>
            <a:r>
              <a:rPr lang="es-ES_tradnl" sz="2000" dirty="0" smtClean="0"/>
              <a:t>?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AutoNum type="arabicPeriod"/>
              <a:tabLst/>
              <a:defRPr/>
            </a:pPr>
            <a:endParaRPr lang="es-ES_tradnl" sz="24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AutoNum type="arabicPeriod"/>
              <a:tabLst/>
              <a:defRPr/>
            </a:pPr>
            <a:endParaRPr lang="es-ES_tradnl" sz="2400" baseline="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s-A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237</TotalTime>
  <Words>244</Words>
  <Application>Microsoft Office PowerPoint</Application>
  <PresentationFormat>Presentación en pantalla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Fundición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organizaciones de gran prestigio y antecedentes en el fortalecimiento de la convivencia democrática y el desarrollo sustentable de la Argentina acuerdan un plan de gran escala para sensibilización e incidencia a tomadores de decisiones  y a público en general sobre los desafíos estratégicos de la Argentina vinculados a la gestión del ambiente, los recursos naturales y la sustentabilidad.</dc:title>
  <dc:creator>Windows User</dc:creator>
  <cp:lastModifiedBy>María Baron</cp:lastModifiedBy>
  <cp:revision>15</cp:revision>
  <dcterms:created xsi:type="dcterms:W3CDTF">2011-08-18T05:04:29Z</dcterms:created>
  <dcterms:modified xsi:type="dcterms:W3CDTF">2012-07-06T01:36:36Z</dcterms:modified>
</cp:coreProperties>
</file>