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0" r:id="rId3"/>
    <p:sldId id="264" r:id="rId4"/>
    <p:sldId id="266" r:id="rId5"/>
    <p:sldId id="259" r:id="rId6"/>
    <p:sldId id="265" r:id="rId7"/>
    <p:sldId id="257" r:id="rId8"/>
    <p:sldId id="263" r:id="rId9"/>
    <p:sldId id="258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138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063B-DD26-4F5F-8ACD-63A16ACB3822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39E1-0C3E-439D-A76B-8FE028775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39E1-0C3E-439D-A76B-8FE0287751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0926"/>
            <a:ext cx="7772400" cy="9017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92500"/>
            <a:ext cx="6400800" cy="2146300"/>
          </a:xfrm>
        </p:spPr>
        <p:txBody>
          <a:bodyPr>
            <a:normAutofit/>
          </a:bodyPr>
          <a:lstStyle>
            <a:lvl1pPr marL="0" indent="0" algn="l">
              <a:buNone/>
              <a:defRPr sz="2000" spc="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6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4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79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89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24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2800" b="1" spc="0">
                <a:latin typeface="Open Sans"/>
                <a:cs typeface="Open Sans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Open Sans"/>
                <a:cs typeface="Open Sans"/>
              </a:defRPr>
            </a:lvl1pPr>
            <a:lvl2pPr>
              <a:defRPr sz="2000">
                <a:latin typeface="Open Sans"/>
                <a:cs typeface="Open Sans"/>
              </a:defRPr>
            </a:lvl2pPr>
            <a:lvl3pPr>
              <a:defRPr sz="1800">
                <a:latin typeface="Open Sans"/>
                <a:cs typeface="Open Sans"/>
              </a:defRPr>
            </a:lvl3pPr>
            <a:lvl4pPr>
              <a:defRPr sz="1600">
                <a:latin typeface="Open Sans"/>
                <a:cs typeface="Open Sans"/>
              </a:defRPr>
            </a:lvl4pPr>
            <a:lvl5pPr>
              <a:defRPr sz="1600"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Open Sans"/>
                <a:cs typeface="Open Sans"/>
              </a:defRPr>
            </a:lvl1pPr>
            <a:lvl2pPr>
              <a:defRPr sz="2000">
                <a:latin typeface="Open Sans"/>
                <a:cs typeface="Open Sans"/>
              </a:defRPr>
            </a:lvl2pPr>
            <a:lvl3pPr>
              <a:defRPr sz="1800">
                <a:latin typeface="Open Sans"/>
                <a:cs typeface="Open Sans"/>
              </a:defRPr>
            </a:lvl3pPr>
            <a:lvl4pPr>
              <a:defRPr sz="1600">
                <a:latin typeface="Open Sans"/>
                <a:cs typeface="Open Sans"/>
              </a:defRPr>
            </a:lvl4pPr>
            <a:lvl5pPr>
              <a:defRPr sz="1600"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1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99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5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Open Sans"/>
                <a:cs typeface="Open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12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 marL="1171575" indent="200025">
              <a:defRPr sz="2000"/>
            </a:lvl4pPr>
            <a:lvl5pPr marL="1703388" indent="-263525"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3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0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29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the legislative process in </a:t>
            </a:r>
            <a:r>
              <a:rPr lang="en-US" dirty="0" smtClean="0"/>
              <a:t>Romanian Chamber of Deputies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Mihail </a:t>
            </a:r>
            <a:r>
              <a:rPr lang="en-US" dirty="0" err="1" smtClean="0"/>
              <a:t>Chiru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Median Research Centre Bucharest &amp;</a:t>
            </a:r>
          </a:p>
          <a:p>
            <a:r>
              <a:rPr lang="en-US" dirty="0" smtClean="0"/>
              <a:t>Central European University Budapest</a:t>
            </a:r>
          </a:p>
          <a:p>
            <a:endParaRPr lang="en-US" dirty="0" smtClean="0"/>
          </a:p>
          <a:p>
            <a:r>
              <a:rPr lang="en-US" i="1" dirty="0" smtClean="0"/>
              <a:t>Time has come for law tracking</a:t>
            </a:r>
          </a:p>
          <a:p>
            <a:r>
              <a:rPr lang="en-US" dirty="0" smtClean="0"/>
              <a:t>Paris, May 28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controversial bills and </a:t>
            </a:r>
            <a:r>
              <a:rPr lang="en-US" dirty="0" smtClean="0"/>
              <a:t>show how </a:t>
            </a:r>
            <a:r>
              <a:rPr lang="en-US" dirty="0" smtClean="0"/>
              <a:t>each MP has voted on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controversial bills </a:t>
            </a:r>
            <a:r>
              <a:rPr lang="en-US" dirty="0" smtClean="0"/>
              <a:t>(based on reports from media</a:t>
            </a:r>
            <a:r>
              <a:rPr lang="en-US" dirty="0" smtClean="0"/>
              <a:t>, civil society </a:t>
            </a:r>
            <a:r>
              <a:rPr lang="en-US" dirty="0" smtClean="0"/>
              <a:t>experts, own judgment, )</a:t>
            </a:r>
            <a:endParaRPr lang="en-US" dirty="0" smtClean="0"/>
          </a:p>
          <a:p>
            <a:r>
              <a:rPr lang="en-US" dirty="0" smtClean="0"/>
              <a:t>Single out the votes on these bills and explain what ‘for’ and ‘against’ </a:t>
            </a:r>
            <a:r>
              <a:rPr lang="en-US" dirty="0" smtClean="0"/>
              <a:t>meant </a:t>
            </a:r>
            <a:r>
              <a:rPr lang="en-US" dirty="0" smtClean="0"/>
              <a:t>substantively.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local interest representation through bills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Fuzzy matching the text of the bill and geographical names from the county of each MP; score based on the number of associations found.</a:t>
            </a:r>
          </a:p>
          <a:p>
            <a:r>
              <a:rPr lang="en-US" dirty="0" smtClean="0"/>
              <a:t>Particularly effective for parliamentary questions, we still face technical problems for the bills.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Parliamentary questions on local/ constituency issues</a:t>
            </a:r>
            <a:endParaRPr lang="en-US" dirty="0"/>
          </a:p>
        </p:txBody>
      </p:sp>
      <p:pic>
        <p:nvPicPr>
          <p:cNvPr id="4" name="Content Placeholder 3" descr="Time series 1992-2013 with known numbers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47800"/>
            <a:ext cx="621682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Romanian </a:t>
            </a:r>
            <a:r>
              <a:rPr lang="en-US" smtClean="0"/>
              <a:t>Context and our PMT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low level of trust in Parliament.</a:t>
            </a:r>
          </a:p>
          <a:p>
            <a:r>
              <a:rPr lang="en-US" dirty="0" smtClean="0"/>
              <a:t>High frequency of party switching. </a:t>
            </a:r>
          </a:p>
          <a:p>
            <a:r>
              <a:rPr lang="en-US" dirty="0" smtClean="0"/>
              <a:t>Low programmatic responsiveness.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dimensions of interest: individual MPs, parliamentary parties and public policy domains</a:t>
            </a:r>
          </a:p>
          <a:p>
            <a:r>
              <a:rPr lang="en-US" dirty="0" smtClean="0"/>
              <a:t>Beta version at: website.firenze.grep.ro</a:t>
            </a:r>
          </a:p>
          <a:p>
            <a:r>
              <a:rPr lang="en-US" dirty="0" smtClean="0"/>
              <a:t>Launch scheduled for mid June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7480"/>
            <a:ext cx="8763000" cy="56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in terms of law tracking?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users to follow the legislative process on each bill</a:t>
            </a:r>
          </a:p>
          <a:p>
            <a:r>
              <a:rPr lang="en-US" dirty="0" smtClean="0"/>
              <a:t>Track bills by public policy domain</a:t>
            </a:r>
          </a:p>
          <a:p>
            <a:r>
              <a:rPr lang="en-US" dirty="0" smtClean="0"/>
              <a:t>Track bills adopted without debate and/or vote in the first Chamber</a:t>
            </a:r>
          </a:p>
          <a:p>
            <a:r>
              <a:rPr lang="en-US" dirty="0" smtClean="0"/>
              <a:t>Track controversial bills and the vote on them</a:t>
            </a:r>
          </a:p>
          <a:p>
            <a:r>
              <a:rPr lang="en-US" dirty="0" smtClean="0"/>
              <a:t>Track the bills used for local interest representation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the legislative process of each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application shows the stage the bill has reached in the legislative process [two readings – one chamber reflects the other decides, both debate and vote on the bill]. </a:t>
            </a:r>
          </a:p>
          <a:p>
            <a:r>
              <a:rPr lang="en-US" dirty="0" smtClean="0"/>
              <a:t>It presents all documents (amendments, committee reports, etc.) that the bill has received.</a:t>
            </a:r>
          </a:p>
          <a:p>
            <a:r>
              <a:rPr lang="en-US" dirty="0" smtClean="0"/>
              <a:t>We are still looking for ideas </a:t>
            </a:r>
            <a:r>
              <a:rPr lang="en-US" dirty="0" smtClean="0"/>
              <a:t>to </a:t>
            </a:r>
            <a:r>
              <a:rPr lang="en-US" dirty="0" smtClean="0"/>
              <a:t>visualizing this type of data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bills by public policy domain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information about the first committee </a:t>
            </a:r>
            <a:r>
              <a:rPr lang="en-US" dirty="0" smtClean="0"/>
              <a:t>which reads the bill </a:t>
            </a:r>
            <a:r>
              <a:rPr lang="en-US" dirty="0" smtClean="0"/>
              <a:t>we </a:t>
            </a:r>
            <a:r>
              <a:rPr lang="en-US" dirty="0" smtClean="0"/>
              <a:t>assign it </a:t>
            </a:r>
            <a:r>
              <a:rPr lang="en-US" dirty="0" smtClean="0"/>
              <a:t>to one of the 15 major public policy domains. </a:t>
            </a:r>
          </a:p>
          <a:p>
            <a:r>
              <a:rPr lang="en-US" dirty="0" smtClean="0"/>
              <a:t>Specialized NGOs or ordinary citizens can keep track of the latest developments in that policy area. </a:t>
            </a:r>
            <a:endParaRPr lang="en-US" dirty="0" smtClean="0"/>
          </a:p>
          <a:p>
            <a:r>
              <a:rPr lang="en-US" dirty="0" smtClean="0"/>
              <a:t>We show which parties and MPs are the most active in the various policy areas.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challenges of tracking bills… passed without debate or </a:t>
            </a:r>
            <a:r>
              <a:rPr lang="en-US" dirty="0" smtClean="0"/>
              <a:t>vote in the first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 bill is not debated or voted upon in 45 days it is considered adopted and sent to the other Chamber, which will decide on it.</a:t>
            </a:r>
          </a:p>
          <a:p>
            <a:r>
              <a:rPr lang="en-US" dirty="0" smtClean="0"/>
              <a:t>The goal – to make the legislative process more predictable and to avoid deadlocks/ delays. </a:t>
            </a:r>
          </a:p>
          <a:p>
            <a:r>
              <a:rPr lang="en-US" dirty="0" smtClean="0"/>
              <a:t>Reality: bills passed without the MPs knowing their content</a:t>
            </a:r>
          </a:p>
          <a:p>
            <a:r>
              <a:rPr lang="en-US" dirty="0" smtClean="0"/>
              <a:t>Fewer chances for MPs or civil society actors to influence the content and the fate of the bill</a:t>
            </a:r>
          </a:p>
          <a:p>
            <a:r>
              <a:rPr lang="en-US" dirty="0" smtClean="0"/>
              <a:t>Media picks up the most outrageous bills passed in this way – legitimacy loss for the whole Parliament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bills adopted without debate and/ or voting</a:t>
            </a:r>
            <a:endParaRPr lang="en-US" dirty="0"/>
          </a:p>
        </p:txBody>
      </p:sp>
      <p:pic>
        <p:nvPicPr>
          <p:cNvPr id="6" name="Content Placeholder 5" descr="Legi tacit CDep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596754" cy="4369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U_PPT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V1.1_CEU_PPT_template_300dpi_jpg</Template>
  <TotalTime>792</TotalTime>
  <Words>487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CEU_PPT_template_1</vt:lpstr>
      <vt:lpstr>Tracking the legislative process in Romanian Chamber of Deputies</vt:lpstr>
      <vt:lpstr>The Romanian Context and our PMT</vt:lpstr>
      <vt:lpstr>Slide 3</vt:lpstr>
      <vt:lpstr>What do we do in terms of law tracking?</vt:lpstr>
      <vt:lpstr>Following the legislative process of each bill</vt:lpstr>
      <vt:lpstr>Slide 6</vt:lpstr>
      <vt:lpstr>Tracking bills by public policy domain  </vt:lpstr>
      <vt:lpstr>Ethical challenges of tracking bills… passed without debate or vote in the first Chamber</vt:lpstr>
      <vt:lpstr>Tracking bills adopted without debate and/ or voting</vt:lpstr>
      <vt:lpstr>Tracking controversial bills and show how each MP has voted on them</vt:lpstr>
      <vt:lpstr>Tracking local interest representation through bills</vt:lpstr>
      <vt:lpstr>Parliamentary questions on local/ constituency issues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Mihail</dc:creator>
  <cp:lastModifiedBy>Mihail</cp:lastModifiedBy>
  <cp:revision>26</cp:revision>
  <dcterms:created xsi:type="dcterms:W3CDTF">2006-08-16T00:00:00Z</dcterms:created>
  <dcterms:modified xsi:type="dcterms:W3CDTF">2014-05-28T07:38:09Z</dcterms:modified>
</cp:coreProperties>
</file>